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</p:sldIdLst>
  <p:sldSz cy="6858000" cx="9144000"/>
  <p:notesSz cx="6858000" cy="9144000"/>
  <p:embeddedFontLst>
    <p:embeddedFont>
      <p:font typeface="Tahoma"/>
      <p:regular r:id="rId126"/>
      <p:bold r:id="rId127"/>
    </p:embeddedFont>
    <p:embeddedFont>
      <p:font typeface="PT Sans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32" roundtripDataSignature="AMtx7mjbaCdPgKbRotwL781pbyAv5CoC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PTSans-bold.fntdata"/><Relationship Id="rId128" Type="http://schemas.openxmlformats.org/officeDocument/2006/relationships/font" Target="fonts/PTSans-regular.fntdata"/><Relationship Id="rId127" Type="http://schemas.openxmlformats.org/officeDocument/2006/relationships/font" Target="fonts/Tahoma-bold.fntdata"/><Relationship Id="rId126" Type="http://schemas.openxmlformats.org/officeDocument/2006/relationships/font" Target="fonts/Tahoma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customschemas.google.com/relationships/presentationmetadata" Target="metadata"/><Relationship Id="rId131" Type="http://schemas.openxmlformats.org/officeDocument/2006/relationships/font" Target="fonts/PTSans-boldItalic.fntdata"/><Relationship Id="rId130" Type="http://schemas.openxmlformats.org/officeDocument/2006/relationships/font" Target="fonts/PTSans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f53a9a093dc2fb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f53a9a093dc2fb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2f53a9a093dc2fb2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f53a9a093dc2fb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f53a9a093dc2fb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2f53a9a093dc2fb2_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82" name="Google Shape;11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89" name="Google Shape;118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96" name="Google Shape;11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f53a9a093dc2fb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f53a9a093dc2fb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2f53a9a093dc2fb2_1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f53a9a093dc2fb2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f53a9a093dc2fb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2f53a9a093dc2fb2_2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70" name="Google Shape;4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три основные группы паттернов:</a:t>
            </a:r>
            <a:endParaRPr/>
          </a:p>
        </p:txBody>
      </p:sp>
      <p:sp>
        <p:nvSpPr>
          <p:cNvPr id="471" name="Google Shape;471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f53a9a093dc2fb2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f53a9a093dc2fb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2f53a9a093dc2fb2_3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f53a9a093dc2fb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f53a9a093dc2fb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2f53a9a093dc2fb2_5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f53a9a093dc2fb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f53a9a093dc2fb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2f53a9a093dc2fb2_5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82" name="Google Shape;4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8cf38693ef58926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8cf38693ef5892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8cf38693ef58926_1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19" name="Google Shape;5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sz="700"/>
              <a:t> </a:t>
            </a:r>
            <a:endParaRPr/>
          </a:p>
        </p:txBody>
      </p:sp>
      <p:sp>
        <p:nvSpPr>
          <p:cNvPr id="520" name="Google Shape;520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8cf38693ef58926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8cf38693ef5892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8cf38693ef58926_2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be6ee6914be1b7c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be6ee6914be1b7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be6ee6914be1b7c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45" name="Google Shape;5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be6ee6914be1b7c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be6ee6914be1b7c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5be6ee6914be1b7c_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be6ee6914be1b7c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be6ee6914be1b7c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5be6ee6914be1b7c_1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71" name="Google Shape;5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79" name="Google Shape;5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Потокобезопасная реализация без использования 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80" name="Google Shape;580;p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96" name="Google Shape;5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be6ee6914be1b7c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be6ee6914be1b7c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5be6ee6914be1b7c_2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9a1e77472b95bf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9a1e77472b95bf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9a1e77472b95bf5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619" name="Google Shape;6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be6ee6914be1b7c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be6ee6914be1b7c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5be6ee6914be1b7c_3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5d4d02ec22e423f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5d4d02ec22e423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65d4d02ec22e423f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5d4d02ec22e423f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5d4d02ec22e423f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65d4d02ec22e423f_1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5d4d02ec22e423f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5d4d02ec22e423f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65d4d02ec22e423f_3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655" name="Google Shape;6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/>
              <a:t> </a:t>
            </a:r>
            <a:endParaRPr/>
          </a:p>
        </p:txBody>
      </p:sp>
      <p:sp>
        <p:nvSpPr>
          <p:cNvPr id="656" name="Google Shape;656;p2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5d4d02ec22e423f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5d4d02ec22e423f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65d4d02ec22e423f_3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5d4d02ec22e423f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5d4d02ec22e423f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65d4d02ec22e423f_6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5d4d02ec22e423f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5d4d02ec22e423f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65d4d02ec22e423f_4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5d4d02ec22e423f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5d4d02ec22e423f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65d4d02ec22e423f_5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cf38693ef5892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cf38693ef589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8cf38693ef58926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5d4d02ec22e423f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5d4d02ec22e423f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65d4d02ec22e423f_6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704" name="Google Shape;7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.</a:t>
            </a:r>
            <a:endParaRPr/>
          </a:p>
        </p:txBody>
      </p:sp>
      <p:sp>
        <p:nvSpPr>
          <p:cNvPr id="705" name="Google Shape;705;p2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712" name="Google Shape;7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По поведению – Шаблонный метод</a:t>
            </a:r>
            <a:endParaRPr/>
          </a:p>
        </p:txBody>
      </p:sp>
      <p:sp>
        <p:nvSpPr>
          <p:cNvPr id="713" name="Google Shape;713;p2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5d4d02ec22e423f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65d4d02ec22e423f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65d4d02ec22e423f_8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763" name="Google Shape;7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772" name="Google Shape;7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5d4d02ec22e423f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65d4d02ec22e423f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65d4d02ec22e423f_8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792" name="Google Shape;79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5d4d02ec22e423f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5d4d02ec22e423f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65d4d02ec22e423f_10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5d4d02ec22e423f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5d4d02ec22e423f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65d4d02ec22e423f_1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14" name="Google Shape;8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5d4d02ec22e423f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5d4d02ec22e423f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65d4d02ec22e423f_12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5d4d02ec22e423f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5d4d02ec22e423f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65d4d02ec22e423f_13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5d4d02ec22e423f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5d4d02ec22e423f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65d4d02ec22e423f_13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31" name="Google Shape;4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5d4d02ec22e423f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5d4d02ec22e423f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65d4d02ec22e423f_14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5d4d02ec22e423f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65d4d02ec22e423f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65d4d02ec22e423f_14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65d4d02ec22e423f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65d4d02ec22e423f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65d4d02ec22e423f_15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89" name="Google Shape;8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97" name="Google Shape;89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100"/>
              <a:t> </a:t>
            </a:r>
            <a:endParaRPr/>
          </a:p>
        </p:txBody>
      </p:sp>
      <p:sp>
        <p:nvSpPr>
          <p:cNvPr id="898" name="Google Shape;898;p3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18" name="Google Shape;91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8cf38693ef58926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8cf38693ef5892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8cf38693ef58926_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f29edab704b8e29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6f29edab704b8e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6f29edab704b8e29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f29edab704b8e29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f29edab704b8e2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6f29edab704b8e29_1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45" name="Google Shape;9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f29edab704b8e29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f29edab704b8e2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6f29edab704b8e29_2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f29edab704b8e29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6f29edab704b8e2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6f29edab704b8e29_4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68" name="Google Shape;96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6f29edab704b8e29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6f29edab704b8e2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6f29edab704b8e29_4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f29edab704b8e29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f29edab704b8e29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6f29edab704b8e29_5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f29edab704b8e29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6f29edab704b8e2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6f29edab704b8e29_5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47" name="Google Shape;4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6f29edab704b8e29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6f29edab704b8e29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6f29edab704b8e29_6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f29edab704b8e29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6f29edab704b8e29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6f29edab704b8e29_6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6f29edab704b8e29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6f29edab704b8e2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6f29edab704b8e29_7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052" name="Google Shape;105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56" name="Google Shape;4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086" name="Google Shape;10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d363979206dae1b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d363979206dae1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3d363979206dae1b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10" name="Google Shape;111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d363979206dae1b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d363979206dae1b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3d363979206dae1b_1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d363979206dae1b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d363979206dae1b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3d363979206dae1b_2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d363979206dae1b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d363979206dae1b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3d363979206dae1b_2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2"/>
          <p:cNvSpPr txBox="1"/>
          <p:nvPr>
            <p:ph type="ctrTitle"/>
          </p:nvPr>
        </p:nvSpPr>
        <p:spPr>
          <a:xfrm>
            <a:off x="685800" y="1768475"/>
            <a:ext cx="7772400" cy="173672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7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56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9" name="Google Shape;169;p72"/>
          <p:cNvSpPr txBox="1"/>
          <p:nvPr>
            <p:ph idx="10" type="dt"/>
          </p:nvPr>
        </p:nvSpPr>
        <p:spPr>
          <a:xfrm>
            <a:off x="304800" y="624840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72"/>
          <p:cNvSpPr txBox="1"/>
          <p:nvPr>
            <p:ph idx="12" type="sldNum"/>
          </p:nvPr>
        </p:nvSpPr>
        <p:spPr>
          <a:xfrm>
            <a:off x="6553200" y="624840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2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82"/>
          <p:cNvSpPr txBox="1"/>
          <p:nvPr>
            <p:ph idx="1" type="body"/>
          </p:nvPr>
        </p:nvSpPr>
        <p:spPr>
          <a:xfrm>
            <a:off x="301625" y="1600200"/>
            <a:ext cx="419417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►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30200" lvl="2" marL="13716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9pPr>
          </a:lstStyle>
          <a:p/>
        </p:txBody>
      </p:sp>
      <p:sp>
        <p:nvSpPr>
          <p:cNvPr id="382" name="Google Shape;382;p82"/>
          <p:cNvSpPr txBox="1"/>
          <p:nvPr>
            <p:ph idx="2" type="body"/>
          </p:nvPr>
        </p:nvSpPr>
        <p:spPr>
          <a:xfrm>
            <a:off x="4648200" y="1600200"/>
            <a:ext cx="419417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►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30200" lvl="2" marL="13716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9pPr>
          </a:lstStyle>
          <a:p/>
        </p:txBody>
      </p:sp>
      <p:sp>
        <p:nvSpPr>
          <p:cNvPr id="383" name="Google Shape;383;p82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8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82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8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/>
        </p:txBody>
      </p:sp>
      <p:sp>
        <p:nvSpPr>
          <p:cNvPr id="389" name="Google Shape;389;p83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8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83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4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4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20039" lvl="2" marL="1371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32" name="Google Shape;332;p74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7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74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5"/>
          <p:cNvSpPr txBox="1"/>
          <p:nvPr>
            <p:ph type="title"/>
          </p:nvPr>
        </p:nvSpPr>
        <p:spPr>
          <a:xfrm rot="5400000">
            <a:off x="4839494" y="2096294"/>
            <a:ext cx="5870575" cy="2135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75"/>
          <p:cNvSpPr txBox="1"/>
          <p:nvPr>
            <p:ph idx="1" type="body"/>
          </p:nvPr>
        </p:nvSpPr>
        <p:spPr>
          <a:xfrm rot="5400000">
            <a:off x="492919" y="37306"/>
            <a:ext cx="5870575" cy="625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20039" lvl="2" marL="1371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38" name="Google Shape;338;p75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75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6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76"/>
          <p:cNvSpPr txBox="1"/>
          <p:nvPr>
            <p:ph idx="1" type="body"/>
          </p:nvPr>
        </p:nvSpPr>
        <p:spPr>
          <a:xfrm rot="5400000">
            <a:off x="2322513" y="-420687"/>
            <a:ext cx="4498975" cy="8540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20039" lvl="2" marL="1371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44" name="Google Shape;344;p76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7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6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7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51" name="Google Shape;351;p77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7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77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7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algn="l">
              <a:spcBef>
                <a:spcPts val="640"/>
              </a:spcBef>
              <a:spcAft>
                <a:spcPts val="0"/>
              </a:spcAft>
              <a:buSzPts val="2560"/>
              <a:buChar char="►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50519" lvl="2" marL="13716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SzPts val="1600"/>
              <a:buChar char="►"/>
              <a:defRPr sz="2000"/>
            </a:lvl9pPr>
          </a:lstStyle>
          <a:p/>
        </p:txBody>
      </p:sp>
      <p:sp>
        <p:nvSpPr>
          <p:cNvPr id="357" name="Google Shape;357;p7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58" name="Google Shape;358;p78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7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78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9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7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79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0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0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8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80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8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73" name="Google Shape;373;p8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20039" lvl="2" marL="1371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09879" lvl="4" marL="22860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5pPr>
            <a:lvl6pPr indent="-309879" lvl="5" marL="27432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6pPr>
            <a:lvl7pPr indent="-309879" lvl="6" marL="32004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7pPr>
            <a:lvl8pPr indent="-309879" lvl="7" marL="36576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8pPr>
            <a:lvl9pPr indent="-309879" lvl="8" marL="41148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9pPr>
          </a:lstStyle>
          <a:p/>
        </p:txBody>
      </p:sp>
      <p:sp>
        <p:nvSpPr>
          <p:cNvPr id="374" name="Google Shape;374;p8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75" name="Google Shape;375;p8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20039" lvl="2" marL="13716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09879" lvl="4" marL="22860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5pPr>
            <a:lvl6pPr indent="-309879" lvl="5" marL="27432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6pPr>
            <a:lvl7pPr indent="-309879" lvl="6" marL="32004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7pPr>
            <a:lvl8pPr indent="-309879" lvl="7" marL="36576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8pPr>
            <a:lvl9pPr indent="-309879" lvl="8" marL="4114800" algn="l">
              <a:spcBef>
                <a:spcPts val="320"/>
              </a:spcBef>
              <a:spcAft>
                <a:spcPts val="0"/>
              </a:spcAft>
              <a:buSzPts val="1280"/>
              <a:buChar char="►"/>
              <a:defRPr sz="1600"/>
            </a:lvl9pPr>
          </a:lstStyle>
          <a:p/>
        </p:txBody>
      </p:sp>
      <p:sp>
        <p:nvSpPr>
          <p:cNvPr id="376" name="Google Shape;376;p81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8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1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1"/>
          <p:cNvGrpSpPr/>
          <p:nvPr/>
        </p:nvGrpSpPr>
        <p:grpSpPr>
          <a:xfrm>
            <a:off x="3998" y="1422400"/>
            <a:ext cx="9143177" cy="5435600"/>
            <a:chOff x="3" y="896"/>
            <a:chExt cx="5759" cy="3424"/>
          </a:xfrm>
        </p:grpSpPr>
        <p:grpSp>
          <p:nvGrpSpPr>
            <p:cNvPr id="11" name="Google Shape;11;p71"/>
            <p:cNvGrpSpPr/>
            <p:nvPr/>
          </p:nvGrpSpPr>
          <p:grpSpPr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2" name="Google Shape;12;p71"/>
              <p:cNvSpPr/>
              <p:nvPr/>
            </p:nvSpPr>
            <p:spPr>
              <a:xfrm>
                <a:off x="1399" y="1116"/>
                <a:ext cx="2815" cy="2110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" name="Google Shape;13;p71"/>
              <p:cNvSpPr/>
              <p:nvPr/>
            </p:nvSpPr>
            <p:spPr>
              <a:xfrm>
                <a:off x="672" y="1116"/>
                <a:ext cx="3966" cy="2366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" name="Google Shape;14;p71"/>
              <p:cNvSpPr/>
              <p:nvPr/>
            </p:nvSpPr>
            <p:spPr>
              <a:xfrm>
                <a:off x="20" y="1069"/>
                <a:ext cx="5732" cy="3107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" name="Google Shape;15;p71"/>
              <p:cNvSpPr/>
              <p:nvPr/>
            </p:nvSpPr>
            <p:spPr>
              <a:xfrm>
                <a:off x="242" y="1145"/>
                <a:ext cx="5512" cy="276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" name="Google Shape;16;p71"/>
              <p:cNvSpPr/>
              <p:nvPr/>
            </p:nvSpPr>
            <p:spPr>
              <a:xfrm>
                <a:off x="4840" y="984"/>
                <a:ext cx="790" cy="1189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7" name="Google Shape;17;p71"/>
              <p:cNvSpPr/>
              <p:nvPr/>
            </p:nvSpPr>
            <p:spPr>
              <a:xfrm>
                <a:off x="5173" y="896"/>
                <a:ext cx="579" cy="1117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" name="Google Shape;18;p71"/>
              <p:cNvSpPr/>
              <p:nvPr/>
            </p:nvSpPr>
            <p:spPr>
              <a:xfrm>
                <a:off x="3291" y="968"/>
                <a:ext cx="2471" cy="2396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" name="Google Shape;19;p71"/>
              <p:cNvSpPr/>
              <p:nvPr/>
            </p:nvSpPr>
            <p:spPr>
              <a:xfrm>
                <a:off x="2366" y="1067"/>
                <a:ext cx="1399" cy="1349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" name="Google Shape;20;p71"/>
              <p:cNvSpPr/>
              <p:nvPr/>
            </p:nvSpPr>
            <p:spPr>
              <a:xfrm>
                <a:off x="4275" y="2031"/>
                <a:ext cx="1256" cy="810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" name="Google Shape;21;p71"/>
              <p:cNvSpPr/>
              <p:nvPr/>
            </p:nvSpPr>
            <p:spPr>
              <a:xfrm>
                <a:off x="2914" y="3476"/>
                <a:ext cx="2848" cy="788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" name="Google Shape;22;p71"/>
              <p:cNvSpPr/>
              <p:nvPr/>
            </p:nvSpPr>
            <p:spPr>
              <a:xfrm>
                <a:off x="5443" y="922"/>
                <a:ext cx="319" cy="854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" name="Google Shape;23;p71"/>
              <p:cNvSpPr/>
              <p:nvPr/>
            </p:nvSpPr>
            <p:spPr>
              <a:xfrm>
                <a:off x="4954" y="3568"/>
                <a:ext cx="646" cy="392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" name="Google Shape;24;p71"/>
              <p:cNvSpPr/>
              <p:nvPr/>
            </p:nvSpPr>
            <p:spPr>
              <a:xfrm>
                <a:off x="50" y="2400"/>
                <a:ext cx="2736" cy="192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25" name="Google Shape;25;p71"/>
            <p:cNvGrpSpPr/>
            <p:nvPr/>
          </p:nvGrpSpPr>
          <p:grpSpPr>
            <a:xfrm>
              <a:off x="3" y="2293"/>
              <a:ext cx="1382" cy="1698"/>
              <a:chOff x="3" y="2293"/>
              <a:chExt cx="1382" cy="1698"/>
            </a:xfrm>
          </p:grpSpPr>
          <p:sp>
            <p:nvSpPr>
              <p:cNvPr id="26" name="Google Shape;26;p71"/>
              <p:cNvSpPr txBox="1"/>
              <p:nvPr/>
            </p:nvSpPr>
            <p:spPr>
              <a:xfrm rot="6780000">
                <a:off x="63" y="3881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" name="Google Shape;27;p71"/>
              <p:cNvSpPr txBox="1"/>
              <p:nvPr/>
            </p:nvSpPr>
            <p:spPr>
              <a:xfrm rot="6780000">
                <a:off x="33" y="387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" name="Google Shape;28;p71"/>
              <p:cNvSpPr txBox="1"/>
              <p:nvPr/>
            </p:nvSpPr>
            <p:spPr>
              <a:xfrm rot="6780000">
                <a:off x="7" y="3873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" name="Google Shape;29;p71"/>
              <p:cNvSpPr txBox="1"/>
              <p:nvPr/>
            </p:nvSpPr>
            <p:spPr>
              <a:xfrm rot="5940000">
                <a:off x="209" y="388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" name="Google Shape;30;p71"/>
              <p:cNvSpPr txBox="1"/>
              <p:nvPr/>
            </p:nvSpPr>
            <p:spPr>
              <a:xfrm rot="5940000">
                <a:off x="183" y="388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" name="Google Shape;31;p71"/>
              <p:cNvSpPr txBox="1"/>
              <p:nvPr/>
            </p:nvSpPr>
            <p:spPr>
              <a:xfrm rot="6240000">
                <a:off x="153" y="388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" name="Google Shape;32;p71"/>
              <p:cNvSpPr txBox="1"/>
              <p:nvPr/>
            </p:nvSpPr>
            <p:spPr>
              <a:xfrm rot="6180000">
                <a:off x="123" y="388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3" name="Google Shape;33;p71"/>
              <p:cNvSpPr txBox="1"/>
              <p:nvPr/>
            </p:nvSpPr>
            <p:spPr>
              <a:xfrm rot="5340000">
                <a:off x="363" y="386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4" name="Google Shape;34;p71"/>
              <p:cNvSpPr txBox="1"/>
              <p:nvPr/>
            </p:nvSpPr>
            <p:spPr>
              <a:xfrm rot="5340000">
                <a:off x="333" y="3871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5" name="Google Shape;35;p71"/>
              <p:cNvSpPr txBox="1"/>
              <p:nvPr/>
            </p:nvSpPr>
            <p:spPr>
              <a:xfrm rot="5580000">
                <a:off x="303" y="387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6" name="Google Shape;36;p71"/>
              <p:cNvSpPr txBox="1"/>
              <p:nvPr/>
            </p:nvSpPr>
            <p:spPr>
              <a:xfrm rot="5700000">
                <a:off x="271" y="3881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7" name="Google Shape;37;p71"/>
              <p:cNvSpPr txBox="1"/>
              <p:nvPr/>
            </p:nvSpPr>
            <p:spPr>
              <a:xfrm rot="4680000">
                <a:off x="517" y="382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8" name="Google Shape;38;p71"/>
              <p:cNvSpPr txBox="1"/>
              <p:nvPr/>
            </p:nvSpPr>
            <p:spPr>
              <a:xfrm rot="4920000">
                <a:off x="486" y="3833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9" name="Google Shape;39;p71"/>
              <p:cNvSpPr txBox="1"/>
              <p:nvPr/>
            </p:nvSpPr>
            <p:spPr>
              <a:xfrm rot="4920000">
                <a:off x="456" y="384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0" name="Google Shape;40;p71"/>
              <p:cNvSpPr txBox="1"/>
              <p:nvPr/>
            </p:nvSpPr>
            <p:spPr>
              <a:xfrm rot="5040000">
                <a:off x="427" y="3849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1" name="Google Shape;41;p71"/>
              <p:cNvSpPr txBox="1"/>
              <p:nvPr/>
            </p:nvSpPr>
            <p:spPr>
              <a:xfrm rot="3780000">
                <a:off x="664" y="376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2" name="Google Shape;42;p71"/>
              <p:cNvSpPr txBox="1"/>
              <p:nvPr/>
            </p:nvSpPr>
            <p:spPr>
              <a:xfrm rot="3780000">
                <a:off x="634" y="3779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3" name="Google Shape;43;p71"/>
              <p:cNvSpPr txBox="1"/>
              <p:nvPr/>
            </p:nvSpPr>
            <p:spPr>
              <a:xfrm rot="4080000">
                <a:off x="606" y="3789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" name="Google Shape;44;p71"/>
              <p:cNvSpPr txBox="1"/>
              <p:nvPr/>
            </p:nvSpPr>
            <p:spPr>
              <a:xfrm rot="4320000">
                <a:off x="575" y="3803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5" name="Google Shape;45;p71"/>
              <p:cNvSpPr txBox="1"/>
              <p:nvPr/>
            </p:nvSpPr>
            <p:spPr>
              <a:xfrm rot="3360000">
                <a:off x="800" y="368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6" name="Google Shape;46;p71"/>
              <p:cNvSpPr txBox="1"/>
              <p:nvPr/>
            </p:nvSpPr>
            <p:spPr>
              <a:xfrm rot="3360000">
                <a:off x="772" y="369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7" name="Google Shape;47;p71"/>
              <p:cNvSpPr txBox="1"/>
              <p:nvPr/>
            </p:nvSpPr>
            <p:spPr>
              <a:xfrm rot="3360000">
                <a:off x="746" y="3715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8" name="Google Shape;48;p71"/>
              <p:cNvSpPr txBox="1"/>
              <p:nvPr/>
            </p:nvSpPr>
            <p:spPr>
              <a:xfrm rot="3780000">
                <a:off x="717" y="3733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9" name="Google Shape;49;p71"/>
              <p:cNvSpPr txBox="1"/>
              <p:nvPr/>
            </p:nvSpPr>
            <p:spPr>
              <a:xfrm rot="2280000">
                <a:off x="923" y="358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0" name="Google Shape;50;p71"/>
              <p:cNvSpPr txBox="1"/>
              <p:nvPr/>
            </p:nvSpPr>
            <p:spPr>
              <a:xfrm rot="2280000">
                <a:off x="899" y="3606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1" name="Google Shape;51;p71"/>
              <p:cNvSpPr txBox="1"/>
              <p:nvPr/>
            </p:nvSpPr>
            <p:spPr>
              <a:xfrm rot="2700000">
                <a:off x="905" y="3597"/>
                <a:ext cx="12" cy="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2" name="Google Shape;52;p71"/>
              <p:cNvSpPr txBox="1"/>
              <p:nvPr/>
            </p:nvSpPr>
            <p:spPr>
              <a:xfrm rot="2700000">
                <a:off x="876" y="3618"/>
                <a:ext cx="12" cy="6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" name="Google Shape;53;p71"/>
              <p:cNvSpPr txBox="1"/>
              <p:nvPr/>
            </p:nvSpPr>
            <p:spPr>
              <a:xfrm rot="1500000">
                <a:off x="1027" y="347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" name="Google Shape;54;p71"/>
              <p:cNvSpPr txBox="1"/>
              <p:nvPr/>
            </p:nvSpPr>
            <p:spPr>
              <a:xfrm rot="1500000">
                <a:off x="1009" y="349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" name="Google Shape;55;p71"/>
              <p:cNvSpPr txBox="1"/>
              <p:nvPr/>
            </p:nvSpPr>
            <p:spPr>
              <a:xfrm rot="1740000">
                <a:off x="990" y="3519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" name="Google Shape;56;p71"/>
              <p:cNvSpPr txBox="1"/>
              <p:nvPr/>
            </p:nvSpPr>
            <p:spPr>
              <a:xfrm rot="1740000">
                <a:off x="969" y="3544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" name="Google Shape;57;p71"/>
              <p:cNvSpPr txBox="1"/>
              <p:nvPr/>
            </p:nvSpPr>
            <p:spPr>
              <a:xfrm rot="840000">
                <a:off x="1113" y="335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8" name="Google Shape;58;p71"/>
              <p:cNvSpPr txBox="1"/>
              <p:nvPr/>
            </p:nvSpPr>
            <p:spPr>
              <a:xfrm rot="840000">
                <a:off x="1100" y="3378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" name="Google Shape;59;p71"/>
              <p:cNvSpPr txBox="1"/>
              <p:nvPr/>
            </p:nvSpPr>
            <p:spPr>
              <a:xfrm rot="1260000">
                <a:off x="1086" y="3404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" name="Google Shape;60;p71"/>
              <p:cNvSpPr txBox="1"/>
              <p:nvPr/>
            </p:nvSpPr>
            <p:spPr>
              <a:xfrm rot="1260000">
                <a:off x="1064" y="342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1" name="Google Shape;61;p71"/>
              <p:cNvSpPr txBox="1"/>
              <p:nvPr/>
            </p:nvSpPr>
            <p:spPr>
              <a:xfrm rot="420000">
                <a:off x="1172" y="3225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" name="Google Shape;62;p71"/>
              <p:cNvSpPr txBox="1"/>
              <p:nvPr/>
            </p:nvSpPr>
            <p:spPr>
              <a:xfrm rot="540000">
                <a:off x="1162" y="3250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" name="Google Shape;63;p71"/>
              <p:cNvSpPr txBox="1"/>
              <p:nvPr/>
            </p:nvSpPr>
            <p:spPr>
              <a:xfrm rot="720000">
                <a:off x="1154" y="3276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" name="Google Shape;64;p71"/>
              <p:cNvSpPr txBox="1"/>
              <p:nvPr/>
            </p:nvSpPr>
            <p:spPr>
              <a:xfrm rot="720000">
                <a:off x="1141" y="3304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5" name="Google Shape;65;p71"/>
              <p:cNvSpPr txBox="1"/>
              <p:nvPr/>
            </p:nvSpPr>
            <p:spPr>
              <a:xfrm rot="-300000">
                <a:off x="1211" y="3096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6" name="Google Shape;66;p71"/>
              <p:cNvSpPr txBox="1"/>
              <p:nvPr/>
            </p:nvSpPr>
            <p:spPr>
              <a:xfrm rot="-60000">
                <a:off x="1201" y="3122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7" name="Google Shape;67;p71"/>
              <p:cNvSpPr txBox="1"/>
              <p:nvPr/>
            </p:nvSpPr>
            <p:spPr>
              <a:xfrm rot="-60000">
                <a:off x="1200" y="3147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8" name="Google Shape;68;p71"/>
              <p:cNvSpPr txBox="1"/>
              <p:nvPr/>
            </p:nvSpPr>
            <p:spPr>
              <a:xfrm rot="180000">
                <a:off x="1189" y="3173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9" name="Google Shape;69;p71"/>
              <p:cNvSpPr txBox="1"/>
              <p:nvPr/>
            </p:nvSpPr>
            <p:spPr>
              <a:xfrm rot="-720000">
                <a:off x="1219" y="296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0" name="Google Shape;70;p71"/>
              <p:cNvSpPr txBox="1"/>
              <p:nvPr/>
            </p:nvSpPr>
            <p:spPr>
              <a:xfrm rot="-540000">
                <a:off x="1220" y="2991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1" name="Google Shape;71;p71"/>
              <p:cNvSpPr txBox="1"/>
              <p:nvPr/>
            </p:nvSpPr>
            <p:spPr>
              <a:xfrm rot="-540000">
                <a:off x="1220" y="301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2" name="Google Shape;72;p71"/>
              <p:cNvSpPr txBox="1"/>
              <p:nvPr/>
            </p:nvSpPr>
            <p:spPr>
              <a:xfrm rot="-300000">
                <a:off x="1219" y="3041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3" name="Google Shape;73;p71"/>
              <p:cNvSpPr txBox="1"/>
              <p:nvPr/>
            </p:nvSpPr>
            <p:spPr>
              <a:xfrm rot="-1140000">
                <a:off x="1207" y="2843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4" name="Google Shape;74;p71"/>
              <p:cNvSpPr txBox="1"/>
              <p:nvPr/>
            </p:nvSpPr>
            <p:spPr>
              <a:xfrm rot="-1020000">
                <a:off x="1213" y="2864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5" name="Google Shape;75;p71"/>
              <p:cNvSpPr txBox="1"/>
              <p:nvPr/>
            </p:nvSpPr>
            <p:spPr>
              <a:xfrm rot="-1020000">
                <a:off x="1216" y="2888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6" name="Google Shape;76;p71"/>
              <p:cNvSpPr txBox="1"/>
              <p:nvPr/>
            </p:nvSpPr>
            <p:spPr>
              <a:xfrm rot="-840000">
                <a:off x="1219" y="291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7" name="Google Shape;77;p71"/>
              <p:cNvSpPr txBox="1"/>
              <p:nvPr/>
            </p:nvSpPr>
            <p:spPr>
              <a:xfrm rot="-1560000">
                <a:off x="1165" y="272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" name="Google Shape;78;p71"/>
              <p:cNvSpPr txBox="1"/>
              <p:nvPr/>
            </p:nvSpPr>
            <p:spPr>
              <a:xfrm rot="-1380000">
                <a:off x="1176" y="2752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" name="Google Shape;79;p71"/>
              <p:cNvSpPr txBox="1"/>
              <p:nvPr/>
            </p:nvSpPr>
            <p:spPr>
              <a:xfrm rot="-1380000">
                <a:off x="1184" y="277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0" name="Google Shape;80;p71"/>
              <p:cNvSpPr txBox="1"/>
              <p:nvPr/>
            </p:nvSpPr>
            <p:spPr>
              <a:xfrm rot="-1380000">
                <a:off x="1194" y="279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1" name="Google Shape;81;p71"/>
              <p:cNvSpPr txBox="1"/>
              <p:nvPr/>
            </p:nvSpPr>
            <p:spPr>
              <a:xfrm rot="-1980000">
                <a:off x="1101" y="2628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2" name="Google Shape;82;p71"/>
              <p:cNvSpPr txBox="1"/>
              <p:nvPr/>
            </p:nvSpPr>
            <p:spPr>
              <a:xfrm rot="-1860000">
                <a:off x="1114" y="264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3" name="Google Shape;83;p71"/>
              <p:cNvSpPr txBox="1"/>
              <p:nvPr/>
            </p:nvSpPr>
            <p:spPr>
              <a:xfrm rot="-1800000">
                <a:off x="1129" y="266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4" name="Google Shape;84;p71"/>
              <p:cNvSpPr txBox="1"/>
              <p:nvPr/>
            </p:nvSpPr>
            <p:spPr>
              <a:xfrm rot="-1800000">
                <a:off x="1142" y="2684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" name="Google Shape;85;p71"/>
              <p:cNvSpPr txBox="1"/>
              <p:nvPr/>
            </p:nvSpPr>
            <p:spPr>
              <a:xfrm rot="-2520000">
                <a:off x="1014" y="2538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" name="Google Shape;86;p71"/>
              <p:cNvSpPr txBox="1"/>
              <p:nvPr/>
            </p:nvSpPr>
            <p:spPr>
              <a:xfrm rot="-2520000">
                <a:off x="1035" y="255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" name="Google Shape;87;p71"/>
              <p:cNvSpPr txBox="1"/>
              <p:nvPr/>
            </p:nvSpPr>
            <p:spPr>
              <a:xfrm rot="-2520000">
                <a:off x="1050" y="2574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8" name="Google Shape;88;p71"/>
              <p:cNvSpPr txBox="1"/>
              <p:nvPr/>
            </p:nvSpPr>
            <p:spPr>
              <a:xfrm rot="-2400000">
                <a:off x="1068" y="2590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9" name="Google Shape;89;p71"/>
              <p:cNvSpPr/>
              <p:nvPr/>
            </p:nvSpPr>
            <p:spPr>
              <a:xfrm>
                <a:off x="486" y="2563"/>
                <a:ext cx="180" cy="151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0" name="Google Shape;90;p71"/>
              <p:cNvSpPr txBox="1"/>
              <p:nvPr/>
            </p:nvSpPr>
            <p:spPr>
              <a:xfrm rot="6540000">
                <a:off x="-217" y="3138"/>
                <a:ext cx="122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1" name="Google Shape;91;p71"/>
              <p:cNvSpPr txBox="1"/>
              <p:nvPr/>
            </p:nvSpPr>
            <p:spPr>
              <a:xfrm rot="180000">
                <a:off x="4" y="3146"/>
                <a:ext cx="103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2" name="Google Shape;92;p71"/>
              <p:cNvSpPr txBox="1"/>
              <p:nvPr/>
            </p:nvSpPr>
            <p:spPr>
              <a:xfrm rot="-3000000">
                <a:off x="907" y="2471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3" name="Google Shape;93;p71"/>
              <p:cNvSpPr txBox="1"/>
              <p:nvPr/>
            </p:nvSpPr>
            <p:spPr>
              <a:xfrm rot="-3000000">
                <a:off x="930" y="2485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4" name="Google Shape;94;p71"/>
              <p:cNvSpPr txBox="1"/>
              <p:nvPr/>
            </p:nvSpPr>
            <p:spPr>
              <a:xfrm rot="-3000000">
                <a:off x="954" y="249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5" name="Google Shape;95;p71"/>
              <p:cNvSpPr txBox="1"/>
              <p:nvPr/>
            </p:nvSpPr>
            <p:spPr>
              <a:xfrm rot="-2700000">
                <a:off x="974" y="2509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6" name="Google Shape;96;p71"/>
              <p:cNvSpPr txBox="1"/>
              <p:nvPr/>
            </p:nvSpPr>
            <p:spPr>
              <a:xfrm rot="-3660000">
                <a:off x="788" y="242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7" name="Google Shape;97;p71"/>
              <p:cNvSpPr txBox="1"/>
              <p:nvPr/>
            </p:nvSpPr>
            <p:spPr>
              <a:xfrm rot="-3660000">
                <a:off x="815" y="2433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8" name="Google Shape;98;p71"/>
              <p:cNvSpPr txBox="1"/>
              <p:nvPr/>
            </p:nvSpPr>
            <p:spPr>
              <a:xfrm rot="-3540000">
                <a:off x="837" y="2439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9" name="Google Shape;99;p71"/>
              <p:cNvSpPr txBox="1"/>
              <p:nvPr/>
            </p:nvSpPr>
            <p:spPr>
              <a:xfrm rot="-3240000">
                <a:off x="862" y="2451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0" name="Google Shape;100;p71"/>
              <p:cNvSpPr txBox="1"/>
              <p:nvPr/>
            </p:nvSpPr>
            <p:spPr>
              <a:xfrm rot="-4380000">
                <a:off x="649" y="239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1" name="Google Shape;101;p71"/>
              <p:cNvSpPr txBox="1"/>
              <p:nvPr/>
            </p:nvSpPr>
            <p:spPr>
              <a:xfrm rot="-4260000">
                <a:off x="677" y="2401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2" name="Google Shape;102;p71"/>
              <p:cNvSpPr txBox="1"/>
              <p:nvPr/>
            </p:nvSpPr>
            <p:spPr>
              <a:xfrm rot="-4260000">
                <a:off x="708" y="240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3" name="Google Shape;103;p71"/>
              <p:cNvSpPr txBox="1"/>
              <p:nvPr/>
            </p:nvSpPr>
            <p:spPr>
              <a:xfrm rot="-4020000">
                <a:off x="738" y="240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4" name="Google Shape;104;p71"/>
              <p:cNvSpPr txBox="1"/>
              <p:nvPr/>
            </p:nvSpPr>
            <p:spPr>
              <a:xfrm rot="-4920000">
                <a:off x="503" y="239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5" name="Google Shape;105;p71"/>
              <p:cNvSpPr txBox="1"/>
              <p:nvPr/>
            </p:nvSpPr>
            <p:spPr>
              <a:xfrm rot="-4680000">
                <a:off x="534" y="2391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6" name="Google Shape;106;p71"/>
              <p:cNvSpPr txBox="1"/>
              <p:nvPr/>
            </p:nvSpPr>
            <p:spPr>
              <a:xfrm rot="-4680000">
                <a:off x="563" y="238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7" name="Google Shape;107;p71"/>
              <p:cNvSpPr txBox="1"/>
              <p:nvPr/>
            </p:nvSpPr>
            <p:spPr>
              <a:xfrm rot="-4620000">
                <a:off x="595" y="238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8" name="Google Shape;108;p71"/>
              <p:cNvSpPr txBox="1"/>
              <p:nvPr/>
            </p:nvSpPr>
            <p:spPr>
              <a:xfrm rot="-5220000">
                <a:off x="355" y="241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09" name="Google Shape;109;p71"/>
              <p:cNvSpPr txBox="1"/>
              <p:nvPr/>
            </p:nvSpPr>
            <p:spPr>
              <a:xfrm rot="-5400000">
                <a:off x="385" y="240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0" name="Google Shape;110;p71"/>
              <p:cNvSpPr txBox="1"/>
              <p:nvPr/>
            </p:nvSpPr>
            <p:spPr>
              <a:xfrm rot="-5340000">
                <a:off x="419" y="240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1" name="Google Shape;111;p71"/>
              <p:cNvSpPr txBox="1"/>
              <p:nvPr/>
            </p:nvSpPr>
            <p:spPr>
              <a:xfrm rot="-5220000">
                <a:off x="449" y="2399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2" name="Google Shape;112;p71"/>
              <p:cNvSpPr txBox="1"/>
              <p:nvPr/>
            </p:nvSpPr>
            <p:spPr>
              <a:xfrm rot="-6180000">
                <a:off x="206" y="245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3" name="Google Shape;113;p71"/>
              <p:cNvSpPr txBox="1"/>
              <p:nvPr/>
            </p:nvSpPr>
            <p:spPr>
              <a:xfrm rot="-6240000">
                <a:off x="237" y="244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4" name="Google Shape;114;p71"/>
              <p:cNvSpPr txBox="1"/>
              <p:nvPr/>
            </p:nvSpPr>
            <p:spPr>
              <a:xfrm rot="-6120000">
                <a:off x="266" y="243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5" name="Google Shape;115;p71"/>
              <p:cNvSpPr txBox="1"/>
              <p:nvPr/>
            </p:nvSpPr>
            <p:spPr>
              <a:xfrm rot="-5940000">
                <a:off x="293" y="242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" name="Google Shape;116;p71"/>
              <p:cNvSpPr txBox="1"/>
              <p:nvPr/>
            </p:nvSpPr>
            <p:spPr>
              <a:xfrm rot="-7380000">
                <a:off x="6" y="254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" name="Google Shape;117;p71"/>
              <p:cNvSpPr txBox="1"/>
              <p:nvPr/>
            </p:nvSpPr>
            <p:spPr>
              <a:xfrm rot="-7200000">
                <a:off x="65" y="2515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" name="Google Shape;118;p71"/>
              <p:cNvSpPr txBox="1"/>
              <p:nvPr/>
            </p:nvSpPr>
            <p:spPr>
              <a:xfrm rot="-6840000">
                <a:off x="92" y="250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" name="Google Shape;119;p71"/>
              <p:cNvSpPr txBox="1"/>
              <p:nvPr/>
            </p:nvSpPr>
            <p:spPr>
              <a:xfrm rot="-6840000">
                <a:off x="119" y="249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" name="Google Shape;120;p71"/>
              <p:cNvSpPr txBox="1"/>
              <p:nvPr/>
            </p:nvSpPr>
            <p:spPr>
              <a:xfrm rot="-6480000">
                <a:off x="150" y="247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" name="Google Shape;121;p71"/>
              <p:cNvSpPr txBox="1"/>
              <p:nvPr/>
            </p:nvSpPr>
            <p:spPr>
              <a:xfrm rot="-1920000">
                <a:off x="0" y="3363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2" name="Google Shape;122;p71"/>
              <p:cNvSpPr txBox="1"/>
              <p:nvPr/>
            </p:nvSpPr>
            <p:spPr>
              <a:xfrm rot="3240000">
                <a:off x="511" y="3478"/>
                <a:ext cx="24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" name="Google Shape;123;p71"/>
              <p:cNvSpPr txBox="1"/>
              <p:nvPr/>
            </p:nvSpPr>
            <p:spPr>
              <a:xfrm rot="3240000">
                <a:off x="35" y="2798"/>
                <a:ext cx="24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" name="Google Shape;124;p71"/>
              <p:cNvSpPr txBox="1"/>
              <p:nvPr/>
            </p:nvSpPr>
            <p:spPr>
              <a:xfrm rot="-1920000">
                <a:off x="700" y="2851"/>
                <a:ext cx="31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" name="Google Shape;125;p71"/>
              <p:cNvSpPr txBox="1"/>
              <p:nvPr/>
            </p:nvSpPr>
            <p:spPr>
              <a:xfrm rot="5880000">
                <a:off x="200" y="3915"/>
                <a:ext cx="138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" name="Google Shape;126;p71"/>
              <p:cNvSpPr txBox="1"/>
              <p:nvPr/>
            </p:nvSpPr>
            <p:spPr>
              <a:xfrm rot="6660000">
                <a:off x="45" y="3915"/>
                <a:ext cx="144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" name="Google Shape;127;p71"/>
              <p:cNvSpPr txBox="1"/>
              <p:nvPr/>
            </p:nvSpPr>
            <p:spPr>
              <a:xfrm rot="5220000">
                <a:off x="361" y="3893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" name="Google Shape;128;p71"/>
              <p:cNvSpPr txBox="1"/>
              <p:nvPr/>
            </p:nvSpPr>
            <p:spPr>
              <a:xfrm rot="4500000">
                <a:off x="522" y="3847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" name="Google Shape;129;p71"/>
              <p:cNvSpPr txBox="1"/>
              <p:nvPr/>
            </p:nvSpPr>
            <p:spPr>
              <a:xfrm rot="3780000">
                <a:off x="670" y="3778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" name="Google Shape;130;p71"/>
              <p:cNvSpPr txBox="1"/>
              <p:nvPr/>
            </p:nvSpPr>
            <p:spPr>
              <a:xfrm rot="3060000">
                <a:off x="813" y="3688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1" name="Google Shape;131;p71"/>
              <p:cNvSpPr txBox="1"/>
              <p:nvPr/>
            </p:nvSpPr>
            <p:spPr>
              <a:xfrm rot="2040000">
                <a:off x="938" y="3582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2" name="Google Shape;132;p71"/>
              <p:cNvSpPr txBox="1"/>
              <p:nvPr/>
            </p:nvSpPr>
            <p:spPr>
              <a:xfrm rot="-7200000">
                <a:off x="-18" y="2506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" name="Google Shape;133;p71"/>
              <p:cNvSpPr txBox="1"/>
              <p:nvPr/>
            </p:nvSpPr>
            <p:spPr>
              <a:xfrm rot="-6420000">
                <a:off x="136" y="2433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" name="Google Shape;134;p71"/>
              <p:cNvSpPr txBox="1"/>
              <p:nvPr/>
            </p:nvSpPr>
            <p:spPr>
              <a:xfrm rot="-4980000">
                <a:off x="447" y="2364"/>
                <a:ext cx="138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" name="Google Shape;135;p71"/>
              <p:cNvSpPr txBox="1"/>
              <p:nvPr/>
            </p:nvSpPr>
            <p:spPr>
              <a:xfrm rot="-4320000">
                <a:off x="597" y="2360"/>
                <a:ext cx="150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" name="Google Shape;136;p71"/>
              <p:cNvSpPr txBox="1"/>
              <p:nvPr/>
            </p:nvSpPr>
            <p:spPr>
              <a:xfrm rot="-3720000">
                <a:off x="739" y="2385"/>
                <a:ext cx="15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" name="Google Shape;137;p71"/>
              <p:cNvSpPr txBox="1"/>
              <p:nvPr/>
            </p:nvSpPr>
            <p:spPr>
              <a:xfrm rot="-3240000">
                <a:off x="869" y="2429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" name="Google Shape;138;p71"/>
              <p:cNvSpPr txBox="1"/>
              <p:nvPr/>
            </p:nvSpPr>
            <p:spPr>
              <a:xfrm rot="-2640000">
                <a:off x="984" y="2497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9" name="Google Shape;139;p71"/>
              <p:cNvSpPr txBox="1"/>
              <p:nvPr/>
            </p:nvSpPr>
            <p:spPr>
              <a:xfrm rot="-2220000">
                <a:off x="1075" y="2585"/>
                <a:ext cx="17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0" name="Google Shape;140;p71"/>
              <p:cNvSpPr txBox="1"/>
              <p:nvPr/>
            </p:nvSpPr>
            <p:spPr>
              <a:xfrm rot="-1740000">
                <a:off x="1147" y="2688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1" name="Google Shape;141;p71"/>
              <p:cNvSpPr txBox="1"/>
              <p:nvPr/>
            </p:nvSpPr>
            <p:spPr>
              <a:xfrm rot="-1200000">
                <a:off x="1198" y="2805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2" name="Google Shape;142;p71"/>
              <p:cNvSpPr txBox="1"/>
              <p:nvPr/>
            </p:nvSpPr>
            <p:spPr>
              <a:xfrm rot="-780000">
                <a:off x="1218" y="2930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3" name="Google Shape;143;p71"/>
              <p:cNvSpPr txBox="1"/>
              <p:nvPr/>
            </p:nvSpPr>
            <p:spPr>
              <a:xfrm rot="-300000">
                <a:off x="1213" y="3066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4" name="Google Shape;144;p71"/>
              <p:cNvSpPr txBox="1"/>
              <p:nvPr/>
            </p:nvSpPr>
            <p:spPr>
              <a:xfrm rot="660000">
                <a:off x="1126" y="3337"/>
                <a:ext cx="150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5" name="Google Shape;145;p71"/>
              <p:cNvSpPr txBox="1"/>
              <p:nvPr/>
            </p:nvSpPr>
            <p:spPr>
              <a:xfrm rot="1500000">
                <a:off x="1041" y="3465"/>
                <a:ext cx="140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6" name="Google Shape;146;p71"/>
              <p:cNvSpPr/>
              <p:nvPr/>
            </p:nvSpPr>
            <p:spPr>
              <a:xfrm>
                <a:off x="850" y="3136"/>
                <a:ext cx="204" cy="12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7" name="Google Shape;147;p71"/>
              <p:cNvSpPr/>
              <p:nvPr/>
            </p:nvSpPr>
            <p:spPr>
              <a:xfrm>
                <a:off x="19" y="2722"/>
                <a:ext cx="90" cy="78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8" name="Google Shape;148;p71"/>
              <p:cNvSpPr/>
              <p:nvPr/>
            </p:nvSpPr>
            <p:spPr>
              <a:xfrm>
                <a:off x="97" y="2651"/>
                <a:ext cx="101" cy="89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9" name="Google Shape;149;p71"/>
              <p:cNvSpPr/>
              <p:nvPr/>
            </p:nvSpPr>
            <p:spPr>
              <a:xfrm>
                <a:off x="677" y="3502"/>
                <a:ext cx="83" cy="78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0" name="Google Shape;150;p71"/>
              <p:cNvSpPr/>
              <p:nvPr/>
            </p:nvSpPr>
            <p:spPr>
              <a:xfrm>
                <a:off x="940" y="2782"/>
                <a:ext cx="90" cy="72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1" name="Google Shape;151;p71"/>
              <p:cNvSpPr/>
              <p:nvPr/>
            </p:nvSpPr>
            <p:spPr>
              <a:xfrm>
                <a:off x="898" y="2716"/>
                <a:ext cx="90" cy="84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2" name="Google Shape;152;p71"/>
              <p:cNvSpPr/>
              <p:nvPr/>
            </p:nvSpPr>
            <p:spPr>
              <a:xfrm>
                <a:off x="7" y="3837"/>
                <a:ext cx="6" cy="12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3" name="Google Shape;153;p71"/>
              <p:cNvSpPr/>
              <p:nvPr/>
            </p:nvSpPr>
            <p:spPr>
              <a:xfrm>
                <a:off x="7" y="2555"/>
                <a:ext cx="30" cy="48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4" name="Google Shape;154;p71"/>
              <p:cNvSpPr/>
              <p:nvPr/>
            </p:nvSpPr>
            <p:spPr>
              <a:xfrm>
                <a:off x="7" y="3843"/>
                <a:ext cx="36" cy="66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5" name="Google Shape;155;p71"/>
              <p:cNvSpPr txBox="1"/>
              <p:nvPr/>
            </p:nvSpPr>
            <p:spPr>
              <a:xfrm rot="240000">
                <a:off x="1177" y="3201"/>
                <a:ext cx="16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6" name="Google Shape;156;p71"/>
              <p:cNvSpPr txBox="1"/>
              <p:nvPr/>
            </p:nvSpPr>
            <p:spPr>
              <a:xfrm rot="-5640000">
                <a:off x="290" y="2386"/>
                <a:ext cx="138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7" name="Google Shape;157;p71"/>
              <p:cNvSpPr/>
              <p:nvPr/>
            </p:nvSpPr>
            <p:spPr>
              <a:xfrm>
                <a:off x="139" y="3573"/>
                <a:ext cx="144" cy="154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8" name="Google Shape;158;p71"/>
              <p:cNvSpPr/>
              <p:nvPr/>
            </p:nvSpPr>
            <p:spPr>
              <a:xfrm rot="-2880000">
                <a:off x="618" y="3550"/>
                <a:ext cx="68" cy="69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59" name="Google Shape;159;p71"/>
              <p:cNvSpPr/>
              <p:nvPr/>
            </p:nvSpPr>
            <p:spPr>
              <a:xfrm>
                <a:off x="235" y="2503"/>
                <a:ext cx="348" cy="1272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60" name="Google Shape;160;p71"/>
              <p:cNvSpPr/>
              <p:nvPr/>
            </p:nvSpPr>
            <p:spPr>
              <a:xfrm rot="-1740000">
                <a:off x="296" y="3047"/>
                <a:ext cx="221" cy="174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61" name="Google Shape;161;p71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2" name="Google Shape;162;p71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  <a:defRPr b="0" i="0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051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3" name="Google Shape;163;p71"/>
          <p:cNvSpPr txBox="1"/>
          <p:nvPr>
            <p:ph idx="10" type="dt"/>
          </p:nvPr>
        </p:nvSpPr>
        <p:spPr>
          <a:xfrm>
            <a:off x="304800" y="624840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4" name="Google Shape;164;p7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5" name="Google Shape;165;p71"/>
          <p:cNvSpPr txBox="1"/>
          <p:nvPr>
            <p:ph idx="12" type="sldNum"/>
          </p:nvPr>
        </p:nvSpPr>
        <p:spPr>
          <a:xfrm>
            <a:off x="6553200" y="624840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  <a:defRPr b="0" i="0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525462"/>
            </a:gs>
          </a:gsLst>
          <a:lin ang="5400000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73"/>
          <p:cNvGrpSpPr/>
          <p:nvPr/>
        </p:nvGrpSpPr>
        <p:grpSpPr>
          <a:xfrm>
            <a:off x="3998" y="1422400"/>
            <a:ext cx="9143177" cy="5435600"/>
            <a:chOff x="3" y="896"/>
            <a:chExt cx="5759" cy="3424"/>
          </a:xfrm>
        </p:grpSpPr>
        <p:grpSp>
          <p:nvGrpSpPr>
            <p:cNvPr id="174" name="Google Shape;174;p73"/>
            <p:cNvGrpSpPr/>
            <p:nvPr/>
          </p:nvGrpSpPr>
          <p:grpSpPr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75" name="Google Shape;175;p73"/>
              <p:cNvSpPr/>
              <p:nvPr/>
            </p:nvSpPr>
            <p:spPr>
              <a:xfrm>
                <a:off x="1399" y="1116"/>
                <a:ext cx="2815" cy="2110"/>
              </a:xfrm>
              <a:custGeom>
                <a:rect b="b" l="l" r="r" t="t"/>
                <a:pathLst>
                  <a:path extrusionOk="0" h="2110" w="2815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76" name="Google Shape;176;p73"/>
              <p:cNvSpPr/>
              <p:nvPr/>
            </p:nvSpPr>
            <p:spPr>
              <a:xfrm>
                <a:off x="672" y="1116"/>
                <a:ext cx="3966" cy="2366"/>
              </a:xfrm>
              <a:custGeom>
                <a:rect b="b" l="l" r="r" t="t"/>
                <a:pathLst>
                  <a:path extrusionOk="0" h="2366" w="39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77" name="Google Shape;177;p73"/>
              <p:cNvSpPr/>
              <p:nvPr/>
            </p:nvSpPr>
            <p:spPr>
              <a:xfrm>
                <a:off x="20" y="1069"/>
                <a:ext cx="5732" cy="3107"/>
              </a:xfrm>
              <a:custGeom>
                <a:rect b="b" l="l" r="r" t="t"/>
                <a:pathLst>
                  <a:path extrusionOk="0" h="3107" w="5732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78" name="Google Shape;178;p73"/>
              <p:cNvSpPr/>
              <p:nvPr/>
            </p:nvSpPr>
            <p:spPr>
              <a:xfrm>
                <a:off x="242" y="1145"/>
                <a:ext cx="5512" cy="2760"/>
              </a:xfrm>
              <a:custGeom>
                <a:rect b="b" l="l" r="r" t="t"/>
                <a:pathLst>
                  <a:path extrusionOk="0" h="2760" w="5512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79" name="Google Shape;179;p73"/>
              <p:cNvSpPr/>
              <p:nvPr/>
            </p:nvSpPr>
            <p:spPr>
              <a:xfrm>
                <a:off x="4840" y="984"/>
                <a:ext cx="790" cy="1189"/>
              </a:xfrm>
              <a:custGeom>
                <a:rect b="b" l="l" r="r" t="t"/>
                <a:pathLst>
                  <a:path extrusionOk="0" h="1189" w="790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cap="flat" cmpd="sng" w="152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0" name="Google Shape;180;p73"/>
              <p:cNvSpPr/>
              <p:nvPr/>
            </p:nvSpPr>
            <p:spPr>
              <a:xfrm>
                <a:off x="5173" y="896"/>
                <a:ext cx="579" cy="1117"/>
              </a:xfrm>
              <a:custGeom>
                <a:rect b="b" l="l" r="r" t="t"/>
                <a:pathLst>
                  <a:path extrusionOk="0" h="1117" w="579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1" name="Google Shape;181;p73"/>
              <p:cNvSpPr/>
              <p:nvPr/>
            </p:nvSpPr>
            <p:spPr>
              <a:xfrm>
                <a:off x="3291" y="968"/>
                <a:ext cx="2471" cy="2396"/>
              </a:xfrm>
              <a:custGeom>
                <a:rect b="b" l="l" r="r" t="t"/>
                <a:pathLst>
                  <a:path extrusionOk="0" h="2396" w="2471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cap="flat" cmpd="sng" w="165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2" name="Google Shape;182;p73"/>
              <p:cNvSpPr/>
              <p:nvPr/>
            </p:nvSpPr>
            <p:spPr>
              <a:xfrm>
                <a:off x="2366" y="1067"/>
                <a:ext cx="1399" cy="1349"/>
              </a:xfrm>
              <a:custGeom>
                <a:rect b="b" l="l" r="r" t="t"/>
                <a:pathLst>
                  <a:path extrusionOk="0" h="1349" w="139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3" name="Google Shape;183;p73"/>
              <p:cNvSpPr/>
              <p:nvPr/>
            </p:nvSpPr>
            <p:spPr>
              <a:xfrm>
                <a:off x="4275" y="2031"/>
                <a:ext cx="1256" cy="810"/>
              </a:xfrm>
              <a:custGeom>
                <a:rect b="b" l="l" r="r" t="t"/>
                <a:pathLst>
                  <a:path extrusionOk="0" h="810" w="1256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4" name="Google Shape;184;p73"/>
              <p:cNvSpPr/>
              <p:nvPr/>
            </p:nvSpPr>
            <p:spPr>
              <a:xfrm>
                <a:off x="2914" y="3476"/>
                <a:ext cx="2848" cy="788"/>
              </a:xfrm>
              <a:custGeom>
                <a:rect b="b" l="l" r="r" t="t"/>
                <a:pathLst>
                  <a:path extrusionOk="0" h="788" w="284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5" name="Google Shape;185;p73"/>
              <p:cNvSpPr/>
              <p:nvPr/>
            </p:nvSpPr>
            <p:spPr>
              <a:xfrm>
                <a:off x="5443" y="922"/>
                <a:ext cx="319" cy="854"/>
              </a:xfrm>
              <a:custGeom>
                <a:rect b="b" l="l" r="r" t="t"/>
                <a:pathLst>
                  <a:path extrusionOk="0" h="854" w="319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6" name="Google Shape;186;p73"/>
              <p:cNvSpPr/>
              <p:nvPr/>
            </p:nvSpPr>
            <p:spPr>
              <a:xfrm>
                <a:off x="4954" y="3568"/>
                <a:ext cx="646" cy="392"/>
              </a:xfrm>
              <a:custGeom>
                <a:rect b="b" l="l" r="r" t="t"/>
                <a:pathLst>
                  <a:path extrusionOk="0" h="392" w="646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cap="flat" cmpd="sng" w="177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87" name="Google Shape;187;p73"/>
              <p:cNvSpPr/>
              <p:nvPr/>
            </p:nvSpPr>
            <p:spPr>
              <a:xfrm>
                <a:off x="50" y="2400"/>
                <a:ext cx="2736" cy="1920"/>
              </a:xfrm>
              <a:custGeom>
                <a:rect b="b" l="l" r="r" t="t"/>
                <a:pathLst>
                  <a:path extrusionOk="0" h="1920" w="2736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88" name="Google Shape;188;p73"/>
            <p:cNvGrpSpPr/>
            <p:nvPr/>
          </p:nvGrpSpPr>
          <p:grpSpPr>
            <a:xfrm>
              <a:off x="3" y="2293"/>
              <a:ext cx="1382" cy="1698"/>
              <a:chOff x="3" y="2293"/>
              <a:chExt cx="1382" cy="1698"/>
            </a:xfrm>
          </p:grpSpPr>
          <p:sp>
            <p:nvSpPr>
              <p:cNvPr id="189" name="Google Shape;189;p73"/>
              <p:cNvSpPr txBox="1"/>
              <p:nvPr/>
            </p:nvSpPr>
            <p:spPr>
              <a:xfrm rot="6780000">
                <a:off x="63" y="3881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0" name="Google Shape;190;p73"/>
              <p:cNvSpPr txBox="1"/>
              <p:nvPr/>
            </p:nvSpPr>
            <p:spPr>
              <a:xfrm rot="6780000">
                <a:off x="33" y="387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1" name="Google Shape;191;p73"/>
              <p:cNvSpPr txBox="1"/>
              <p:nvPr/>
            </p:nvSpPr>
            <p:spPr>
              <a:xfrm rot="6780000">
                <a:off x="7" y="3873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2" name="Google Shape;192;p73"/>
              <p:cNvSpPr txBox="1"/>
              <p:nvPr/>
            </p:nvSpPr>
            <p:spPr>
              <a:xfrm rot="5940000">
                <a:off x="209" y="388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3" name="Google Shape;193;p73"/>
              <p:cNvSpPr txBox="1"/>
              <p:nvPr/>
            </p:nvSpPr>
            <p:spPr>
              <a:xfrm rot="5940000">
                <a:off x="183" y="388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4" name="Google Shape;194;p73"/>
              <p:cNvSpPr txBox="1"/>
              <p:nvPr/>
            </p:nvSpPr>
            <p:spPr>
              <a:xfrm rot="6240000">
                <a:off x="153" y="388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5" name="Google Shape;195;p73"/>
              <p:cNvSpPr txBox="1"/>
              <p:nvPr/>
            </p:nvSpPr>
            <p:spPr>
              <a:xfrm rot="6180000">
                <a:off x="123" y="388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6" name="Google Shape;196;p73"/>
              <p:cNvSpPr txBox="1"/>
              <p:nvPr/>
            </p:nvSpPr>
            <p:spPr>
              <a:xfrm rot="5340000">
                <a:off x="363" y="386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7" name="Google Shape;197;p73"/>
              <p:cNvSpPr txBox="1"/>
              <p:nvPr/>
            </p:nvSpPr>
            <p:spPr>
              <a:xfrm rot="5340000">
                <a:off x="333" y="3871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8" name="Google Shape;198;p73"/>
              <p:cNvSpPr txBox="1"/>
              <p:nvPr/>
            </p:nvSpPr>
            <p:spPr>
              <a:xfrm rot="5580000">
                <a:off x="303" y="387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99" name="Google Shape;199;p73"/>
              <p:cNvSpPr txBox="1"/>
              <p:nvPr/>
            </p:nvSpPr>
            <p:spPr>
              <a:xfrm rot="5700000">
                <a:off x="271" y="3881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0" name="Google Shape;200;p73"/>
              <p:cNvSpPr txBox="1"/>
              <p:nvPr/>
            </p:nvSpPr>
            <p:spPr>
              <a:xfrm rot="4680000">
                <a:off x="517" y="382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1" name="Google Shape;201;p73"/>
              <p:cNvSpPr txBox="1"/>
              <p:nvPr/>
            </p:nvSpPr>
            <p:spPr>
              <a:xfrm rot="4920000">
                <a:off x="486" y="3833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2" name="Google Shape;202;p73"/>
              <p:cNvSpPr txBox="1"/>
              <p:nvPr/>
            </p:nvSpPr>
            <p:spPr>
              <a:xfrm rot="4920000">
                <a:off x="456" y="384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3" name="Google Shape;203;p73"/>
              <p:cNvSpPr txBox="1"/>
              <p:nvPr/>
            </p:nvSpPr>
            <p:spPr>
              <a:xfrm rot="5040000">
                <a:off x="427" y="3849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4" name="Google Shape;204;p73"/>
              <p:cNvSpPr txBox="1"/>
              <p:nvPr/>
            </p:nvSpPr>
            <p:spPr>
              <a:xfrm rot="3780000">
                <a:off x="664" y="376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5" name="Google Shape;205;p73"/>
              <p:cNvSpPr txBox="1"/>
              <p:nvPr/>
            </p:nvSpPr>
            <p:spPr>
              <a:xfrm rot="3780000">
                <a:off x="634" y="3779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6" name="Google Shape;206;p73"/>
              <p:cNvSpPr txBox="1"/>
              <p:nvPr/>
            </p:nvSpPr>
            <p:spPr>
              <a:xfrm rot="4080000">
                <a:off x="606" y="3789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7" name="Google Shape;207;p73"/>
              <p:cNvSpPr txBox="1"/>
              <p:nvPr/>
            </p:nvSpPr>
            <p:spPr>
              <a:xfrm rot="4320000">
                <a:off x="575" y="3803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8" name="Google Shape;208;p73"/>
              <p:cNvSpPr txBox="1"/>
              <p:nvPr/>
            </p:nvSpPr>
            <p:spPr>
              <a:xfrm rot="3360000">
                <a:off x="800" y="368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09" name="Google Shape;209;p73"/>
              <p:cNvSpPr txBox="1"/>
              <p:nvPr/>
            </p:nvSpPr>
            <p:spPr>
              <a:xfrm rot="3360000">
                <a:off x="772" y="369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0" name="Google Shape;210;p73"/>
              <p:cNvSpPr txBox="1"/>
              <p:nvPr/>
            </p:nvSpPr>
            <p:spPr>
              <a:xfrm rot="3360000">
                <a:off x="746" y="3715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1" name="Google Shape;211;p73"/>
              <p:cNvSpPr txBox="1"/>
              <p:nvPr/>
            </p:nvSpPr>
            <p:spPr>
              <a:xfrm rot="3780000">
                <a:off x="717" y="3733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2" name="Google Shape;212;p73"/>
              <p:cNvSpPr txBox="1"/>
              <p:nvPr/>
            </p:nvSpPr>
            <p:spPr>
              <a:xfrm rot="2280000">
                <a:off x="923" y="358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3" name="Google Shape;213;p73"/>
              <p:cNvSpPr txBox="1"/>
              <p:nvPr/>
            </p:nvSpPr>
            <p:spPr>
              <a:xfrm rot="2280000">
                <a:off x="899" y="3606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4" name="Google Shape;214;p73"/>
              <p:cNvSpPr txBox="1"/>
              <p:nvPr/>
            </p:nvSpPr>
            <p:spPr>
              <a:xfrm rot="2700000">
                <a:off x="905" y="3597"/>
                <a:ext cx="12" cy="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5" name="Google Shape;215;p73"/>
              <p:cNvSpPr txBox="1"/>
              <p:nvPr/>
            </p:nvSpPr>
            <p:spPr>
              <a:xfrm rot="2700000">
                <a:off x="876" y="3618"/>
                <a:ext cx="12" cy="6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6" name="Google Shape;216;p73"/>
              <p:cNvSpPr txBox="1"/>
              <p:nvPr/>
            </p:nvSpPr>
            <p:spPr>
              <a:xfrm rot="1500000">
                <a:off x="1027" y="347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7" name="Google Shape;217;p73"/>
              <p:cNvSpPr txBox="1"/>
              <p:nvPr/>
            </p:nvSpPr>
            <p:spPr>
              <a:xfrm rot="1500000">
                <a:off x="1009" y="349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8" name="Google Shape;218;p73"/>
              <p:cNvSpPr txBox="1"/>
              <p:nvPr/>
            </p:nvSpPr>
            <p:spPr>
              <a:xfrm rot="1740000">
                <a:off x="990" y="3519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19" name="Google Shape;219;p73"/>
              <p:cNvSpPr txBox="1"/>
              <p:nvPr/>
            </p:nvSpPr>
            <p:spPr>
              <a:xfrm rot="1740000">
                <a:off x="969" y="3544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0" name="Google Shape;220;p73"/>
              <p:cNvSpPr txBox="1"/>
              <p:nvPr/>
            </p:nvSpPr>
            <p:spPr>
              <a:xfrm rot="840000">
                <a:off x="1113" y="335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1" name="Google Shape;221;p73"/>
              <p:cNvSpPr txBox="1"/>
              <p:nvPr/>
            </p:nvSpPr>
            <p:spPr>
              <a:xfrm rot="840000">
                <a:off x="1100" y="3378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2" name="Google Shape;222;p73"/>
              <p:cNvSpPr txBox="1"/>
              <p:nvPr/>
            </p:nvSpPr>
            <p:spPr>
              <a:xfrm rot="1260000">
                <a:off x="1086" y="3404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3" name="Google Shape;223;p73"/>
              <p:cNvSpPr txBox="1"/>
              <p:nvPr/>
            </p:nvSpPr>
            <p:spPr>
              <a:xfrm rot="1260000">
                <a:off x="1064" y="342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4" name="Google Shape;224;p73"/>
              <p:cNvSpPr txBox="1"/>
              <p:nvPr/>
            </p:nvSpPr>
            <p:spPr>
              <a:xfrm rot="420000">
                <a:off x="1172" y="3225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5" name="Google Shape;225;p73"/>
              <p:cNvSpPr txBox="1"/>
              <p:nvPr/>
            </p:nvSpPr>
            <p:spPr>
              <a:xfrm rot="540000">
                <a:off x="1162" y="3250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6" name="Google Shape;226;p73"/>
              <p:cNvSpPr txBox="1"/>
              <p:nvPr/>
            </p:nvSpPr>
            <p:spPr>
              <a:xfrm rot="720000">
                <a:off x="1154" y="3276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7" name="Google Shape;227;p73"/>
              <p:cNvSpPr txBox="1"/>
              <p:nvPr/>
            </p:nvSpPr>
            <p:spPr>
              <a:xfrm rot="720000">
                <a:off x="1141" y="3304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8" name="Google Shape;228;p73"/>
              <p:cNvSpPr txBox="1"/>
              <p:nvPr/>
            </p:nvSpPr>
            <p:spPr>
              <a:xfrm rot="-300000">
                <a:off x="1211" y="3096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9" name="Google Shape;229;p73"/>
              <p:cNvSpPr txBox="1"/>
              <p:nvPr/>
            </p:nvSpPr>
            <p:spPr>
              <a:xfrm rot="-60000">
                <a:off x="1201" y="3122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0" name="Google Shape;230;p73"/>
              <p:cNvSpPr txBox="1"/>
              <p:nvPr/>
            </p:nvSpPr>
            <p:spPr>
              <a:xfrm rot="-60000">
                <a:off x="1200" y="3147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1" name="Google Shape;231;p73"/>
              <p:cNvSpPr txBox="1"/>
              <p:nvPr/>
            </p:nvSpPr>
            <p:spPr>
              <a:xfrm rot="180000">
                <a:off x="1189" y="3173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2" name="Google Shape;232;p73"/>
              <p:cNvSpPr txBox="1"/>
              <p:nvPr/>
            </p:nvSpPr>
            <p:spPr>
              <a:xfrm rot="-720000">
                <a:off x="1219" y="296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3" name="Google Shape;233;p73"/>
              <p:cNvSpPr txBox="1"/>
              <p:nvPr/>
            </p:nvSpPr>
            <p:spPr>
              <a:xfrm rot="-540000">
                <a:off x="1220" y="2991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4" name="Google Shape;234;p73"/>
              <p:cNvSpPr txBox="1"/>
              <p:nvPr/>
            </p:nvSpPr>
            <p:spPr>
              <a:xfrm rot="-540000">
                <a:off x="1220" y="301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5" name="Google Shape;235;p73"/>
              <p:cNvSpPr txBox="1"/>
              <p:nvPr/>
            </p:nvSpPr>
            <p:spPr>
              <a:xfrm rot="-300000">
                <a:off x="1219" y="3041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6" name="Google Shape;236;p73"/>
              <p:cNvSpPr txBox="1"/>
              <p:nvPr/>
            </p:nvSpPr>
            <p:spPr>
              <a:xfrm rot="-1140000">
                <a:off x="1207" y="2843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7" name="Google Shape;237;p73"/>
              <p:cNvSpPr txBox="1"/>
              <p:nvPr/>
            </p:nvSpPr>
            <p:spPr>
              <a:xfrm rot="-1020000">
                <a:off x="1213" y="2864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8" name="Google Shape;238;p73"/>
              <p:cNvSpPr txBox="1"/>
              <p:nvPr/>
            </p:nvSpPr>
            <p:spPr>
              <a:xfrm rot="-1020000">
                <a:off x="1216" y="2888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9" name="Google Shape;239;p73"/>
              <p:cNvSpPr txBox="1"/>
              <p:nvPr/>
            </p:nvSpPr>
            <p:spPr>
              <a:xfrm rot="-840000">
                <a:off x="1219" y="291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0" name="Google Shape;240;p73"/>
              <p:cNvSpPr txBox="1"/>
              <p:nvPr/>
            </p:nvSpPr>
            <p:spPr>
              <a:xfrm rot="-1560000">
                <a:off x="1165" y="272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1" name="Google Shape;241;p73"/>
              <p:cNvSpPr txBox="1"/>
              <p:nvPr/>
            </p:nvSpPr>
            <p:spPr>
              <a:xfrm rot="-1380000">
                <a:off x="1176" y="2752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2" name="Google Shape;242;p73"/>
              <p:cNvSpPr txBox="1"/>
              <p:nvPr/>
            </p:nvSpPr>
            <p:spPr>
              <a:xfrm rot="-1380000">
                <a:off x="1184" y="277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3" name="Google Shape;243;p73"/>
              <p:cNvSpPr txBox="1"/>
              <p:nvPr/>
            </p:nvSpPr>
            <p:spPr>
              <a:xfrm rot="-1380000">
                <a:off x="1194" y="279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4" name="Google Shape;244;p73"/>
              <p:cNvSpPr txBox="1"/>
              <p:nvPr/>
            </p:nvSpPr>
            <p:spPr>
              <a:xfrm rot="-1980000">
                <a:off x="1101" y="2628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5" name="Google Shape;245;p73"/>
              <p:cNvSpPr txBox="1"/>
              <p:nvPr/>
            </p:nvSpPr>
            <p:spPr>
              <a:xfrm rot="-1860000">
                <a:off x="1114" y="2645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6" name="Google Shape;246;p73"/>
              <p:cNvSpPr txBox="1"/>
              <p:nvPr/>
            </p:nvSpPr>
            <p:spPr>
              <a:xfrm rot="-1800000">
                <a:off x="1129" y="266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7" name="Google Shape;247;p73"/>
              <p:cNvSpPr txBox="1"/>
              <p:nvPr/>
            </p:nvSpPr>
            <p:spPr>
              <a:xfrm rot="-1800000">
                <a:off x="1142" y="2684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8" name="Google Shape;248;p73"/>
              <p:cNvSpPr txBox="1"/>
              <p:nvPr/>
            </p:nvSpPr>
            <p:spPr>
              <a:xfrm rot="-2520000">
                <a:off x="1014" y="2538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49" name="Google Shape;249;p73"/>
              <p:cNvSpPr txBox="1"/>
              <p:nvPr/>
            </p:nvSpPr>
            <p:spPr>
              <a:xfrm rot="-2520000">
                <a:off x="1035" y="255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0" name="Google Shape;250;p73"/>
              <p:cNvSpPr txBox="1"/>
              <p:nvPr/>
            </p:nvSpPr>
            <p:spPr>
              <a:xfrm rot="-2520000">
                <a:off x="1050" y="2574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1" name="Google Shape;251;p73"/>
              <p:cNvSpPr txBox="1"/>
              <p:nvPr/>
            </p:nvSpPr>
            <p:spPr>
              <a:xfrm rot="-2400000">
                <a:off x="1068" y="2590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2" name="Google Shape;252;p73"/>
              <p:cNvSpPr/>
              <p:nvPr/>
            </p:nvSpPr>
            <p:spPr>
              <a:xfrm>
                <a:off x="486" y="2563"/>
                <a:ext cx="180" cy="151"/>
              </a:xfrm>
              <a:custGeom>
                <a:rect b="b" l="l" r="r" t="t"/>
                <a:pathLst>
                  <a:path extrusionOk="0" h="151" w="180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3" name="Google Shape;253;p73"/>
              <p:cNvSpPr txBox="1"/>
              <p:nvPr/>
            </p:nvSpPr>
            <p:spPr>
              <a:xfrm rot="6540000">
                <a:off x="-217" y="3138"/>
                <a:ext cx="122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4" name="Google Shape;254;p73"/>
              <p:cNvSpPr txBox="1"/>
              <p:nvPr/>
            </p:nvSpPr>
            <p:spPr>
              <a:xfrm rot="180000">
                <a:off x="4" y="3146"/>
                <a:ext cx="103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5" name="Google Shape;255;p73"/>
              <p:cNvSpPr txBox="1"/>
              <p:nvPr/>
            </p:nvSpPr>
            <p:spPr>
              <a:xfrm rot="-3000000">
                <a:off x="907" y="2471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6" name="Google Shape;256;p73"/>
              <p:cNvSpPr txBox="1"/>
              <p:nvPr/>
            </p:nvSpPr>
            <p:spPr>
              <a:xfrm rot="-3000000">
                <a:off x="930" y="2485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7" name="Google Shape;257;p73"/>
              <p:cNvSpPr txBox="1"/>
              <p:nvPr/>
            </p:nvSpPr>
            <p:spPr>
              <a:xfrm rot="-3000000">
                <a:off x="954" y="2497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8" name="Google Shape;258;p73"/>
              <p:cNvSpPr txBox="1"/>
              <p:nvPr/>
            </p:nvSpPr>
            <p:spPr>
              <a:xfrm rot="-2700000">
                <a:off x="974" y="2509"/>
                <a:ext cx="86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59" name="Google Shape;259;p73"/>
              <p:cNvSpPr txBox="1"/>
              <p:nvPr/>
            </p:nvSpPr>
            <p:spPr>
              <a:xfrm rot="-3660000">
                <a:off x="788" y="242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0" name="Google Shape;260;p73"/>
              <p:cNvSpPr txBox="1"/>
              <p:nvPr/>
            </p:nvSpPr>
            <p:spPr>
              <a:xfrm rot="-3660000">
                <a:off x="815" y="2433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1" name="Google Shape;261;p73"/>
              <p:cNvSpPr txBox="1"/>
              <p:nvPr/>
            </p:nvSpPr>
            <p:spPr>
              <a:xfrm rot="-3540000">
                <a:off x="837" y="2439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2" name="Google Shape;262;p73"/>
              <p:cNvSpPr txBox="1"/>
              <p:nvPr/>
            </p:nvSpPr>
            <p:spPr>
              <a:xfrm rot="-3240000">
                <a:off x="862" y="2451"/>
                <a:ext cx="8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3" name="Google Shape;263;p73"/>
              <p:cNvSpPr txBox="1"/>
              <p:nvPr/>
            </p:nvSpPr>
            <p:spPr>
              <a:xfrm rot="-4380000">
                <a:off x="649" y="239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4" name="Google Shape;264;p73"/>
              <p:cNvSpPr txBox="1"/>
              <p:nvPr/>
            </p:nvSpPr>
            <p:spPr>
              <a:xfrm rot="-4260000">
                <a:off x="677" y="2401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" name="Google Shape;265;p73"/>
              <p:cNvSpPr txBox="1"/>
              <p:nvPr/>
            </p:nvSpPr>
            <p:spPr>
              <a:xfrm rot="-4260000">
                <a:off x="708" y="2405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" name="Google Shape;266;p73"/>
              <p:cNvSpPr txBox="1"/>
              <p:nvPr/>
            </p:nvSpPr>
            <p:spPr>
              <a:xfrm rot="-4020000">
                <a:off x="738" y="240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7" name="Google Shape;267;p73"/>
              <p:cNvSpPr txBox="1"/>
              <p:nvPr/>
            </p:nvSpPr>
            <p:spPr>
              <a:xfrm rot="-4920000">
                <a:off x="503" y="239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8" name="Google Shape;268;p73"/>
              <p:cNvSpPr txBox="1"/>
              <p:nvPr/>
            </p:nvSpPr>
            <p:spPr>
              <a:xfrm rot="-4680000">
                <a:off x="534" y="2391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9" name="Google Shape;269;p73"/>
              <p:cNvSpPr txBox="1"/>
              <p:nvPr/>
            </p:nvSpPr>
            <p:spPr>
              <a:xfrm rot="-4680000">
                <a:off x="563" y="238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0" name="Google Shape;270;p73"/>
              <p:cNvSpPr txBox="1"/>
              <p:nvPr/>
            </p:nvSpPr>
            <p:spPr>
              <a:xfrm rot="-4620000">
                <a:off x="595" y="2389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1" name="Google Shape;271;p73"/>
              <p:cNvSpPr txBox="1"/>
              <p:nvPr/>
            </p:nvSpPr>
            <p:spPr>
              <a:xfrm rot="-5220000">
                <a:off x="355" y="241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2" name="Google Shape;272;p73"/>
              <p:cNvSpPr txBox="1"/>
              <p:nvPr/>
            </p:nvSpPr>
            <p:spPr>
              <a:xfrm rot="-5400000">
                <a:off x="385" y="2407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3" name="Google Shape;273;p73"/>
              <p:cNvSpPr txBox="1"/>
              <p:nvPr/>
            </p:nvSpPr>
            <p:spPr>
              <a:xfrm rot="-5340000">
                <a:off x="419" y="2403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4" name="Google Shape;274;p73"/>
              <p:cNvSpPr txBox="1"/>
              <p:nvPr/>
            </p:nvSpPr>
            <p:spPr>
              <a:xfrm rot="-5220000">
                <a:off x="449" y="2399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5" name="Google Shape;275;p73"/>
              <p:cNvSpPr txBox="1"/>
              <p:nvPr/>
            </p:nvSpPr>
            <p:spPr>
              <a:xfrm rot="-6180000">
                <a:off x="206" y="245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6" name="Google Shape;276;p73"/>
              <p:cNvSpPr txBox="1"/>
              <p:nvPr/>
            </p:nvSpPr>
            <p:spPr>
              <a:xfrm rot="-6240000">
                <a:off x="237" y="244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7" name="Google Shape;277;p73"/>
              <p:cNvSpPr txBox="1"/>
              <p:nvPr/>
            </p:nvSpPr>
            <p:spPr>
              <a:xfrm rot="-6120000">
                <a:off x="266" y="243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8" name="Google Shape;278;p73"/>
              <p:cNvSpPr txBox="1"/>
              <p:nvPr/>
            </p:nvSpPr>
            <p:spPr>
              <a:xfrm rot="-5940000">
                <a:off x="293" y="2425"/>
                <a:ext cx="69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79" name="Google Shape;279;p73"/>
              <p:cNvSpPr txBox="1"/>
              <p:nvPr/>
            </p:nvSpPr>
            <p:spPr>
              <a:xfrm rot="-7380000">
                <a:off x="6" y="254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0" name="Google Shape;280;p73"/>
              <p:cNvSpPr txBox="1"/>
              <p:nvPr/>
            </p:nvSpPr>
            <p:spPr>
              <a:xfrm rot="-7200000">
                <a:off x="65" y="2515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1" name="Google Shape;281;p73"/>
              <p:cNvSpPr txBox="1"/>
              <p:nvPr/>
            </p:nvSpPr>
            <p:spPr>
              <a:xfrm rot="-6840000">
                <a:off x="92" y="250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2" name="Google Shape;282;p73"/>
              <p:cNvSpPr txBox="1"/>
              <p:nvPr/>
            </p:nvSpPr>
            <p:spPr>
              <a:xfrm rot="-6840000">
                <a:off x="119" y="2491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3" name="Google Shape;283;p73"/>
              <p:cNvSpPr txBox="1"/>
              <p:nvPr/>
            </p:nvSpPr>
            <p:spPr>
              <a:xfrm rot="-6480000">
                <a:off x="150" y="2477"/>
                <a:ext cx="6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4" name="Google Shape;284;p73"/>
              <p:cNvSpPr txBox="1"/>
              <p:nvPr/>
            </p:nvSpPr>
            <p:spPr>
              <a:xfrm rot="-1920000">
                <a:off x="0" y="3363"/>
                <a:ext cx="7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5" name="Google Shape;285;p73"/>
              <p:cNvSpPr txBox="1"/>
              <p:nvPr/>
            </p:nvSpPr>
            <p:spPr>
              <a:xfrm rot="3240000">
                <a:off x="511" y="3478"/>
                <a:ext cx="24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6" name="Google Shape;286;p73"/>
              <p:cNvSpPr txBox="1"/>
              <p:nvPr/>
            </p:nvSpPr>
            <p:spPr>
              <a:xfrm rot="3240000">
                <a:off x="35" y="2798"/>
                <a:ext cx="24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7" name="Google Shape;287;p73"/>
              <p:cNvSpPr txBox="1"/>
              <p:nvPr/>
            </p:nvSpPr>
            <p:spPr>
              <a:xfrm rot="-1920000">
                <a:off x="700" y="2851"/>
                <a:ext cx="31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8" name="Google Shape;288;p73"/>
              <p:cNvSpPr txBox="1"/>
              <p:nvPr/>
            </p:nvSpPr>
            <p:spPr>
              <a:xfrm rot="5880000">
                <a:off x="200" y="3915"/>
                <a:ext cx="138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89" name="Google Shape;289;p73"/>
              <p:cNvSpPr txBox="1"/>
              <p:nvPr/>
            </p:nvSpPr>
            <p:spPr>
              <a:xfrm rot="6660000">
                <a:off x="45" y="3915"/>
                <a:ext cx="144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0" name="Google Shape;290;p73"/>
              <p:cNvSpPr txBox="1"/>
              <p:nvPr/>
            </p:nvSpPr>
            <p:spPr>
              <a:xfrm rot="5220000">
                <a:off x="361" y="3893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1" name="Google Shape;291;p73"/>
              <p:cNvSpPr txBox="1"/>
              <p:nvPr/>
            </p:nvSpPr>
            <p:spPr>
              <a:xfrm rot="4500000">
                <a:off x="522" y="3847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2" name="Google Shape;292;p73"/>
              <p:cNvSpPr txBox="1"/>
              <p:nvPr/>
            </p:nvSpPr>
            <p:spPr>
              <a:xfrm rot="3780000">
                <a:off x="670" y="3778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3" name="Google Shape;293;p73"/>
              <p:cNvSpPr txBox="1"/>
              <p:nvPr/>
            </p:nvSpPr>
            <p:spPr>
              <a:xfrm rot="3060000">
                <a:off x="813" y="3688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4" name="Google Shape;294;p73"/>
              <p:cNvSpPr txBox="1"/>
              <p:nvPr/>
            </p:nvSpPr>
            <p:spPr>
              <a:xfrm rot="2040000">
                <a:off x="938" y="3582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5" name="Google Shape;295;p73"/>
              <p:cNvSpPr txBox="1"/>
              <p:nvPr/>
            </p:nvSpPr>
            <p:spPr>
              <a:xfrm rot="-7200000">
                <a:off x="-18" y="2506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6" name="Google Shape;296;p73"/>
              <p:cNvSpPr txBox="1"/>
              <p:nvPr/>
            </p:nvSpPr>
            <p:spPr>
              <a:xfrm rot="-6420000">
                <a:off x="136" y="2433"/>
                <a:ext cx="132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7" name="Google Shape;297;p73"/>
              <p:cNvSpPr txBox="1"/>
              <p:nvPr/>
            </p:nvSpPr>
            <p:spPr>
              <a:xfrm rot="-4980000">
                <a:off x="447" y="2364"/>
                <a:ext cx="138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8" name="Google Shape;298;p73"/>
              <p:cNvSpPr txBox="1"/>
              <p:nvPr/>
            </p:nvSpPr>
            <p:spPr>
              <a:xfrm rot="-4320000">
                <a:off x="597" y="2360"/>
                <a:ext cx="150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9" name="Google Shape;299;p73"/>
              <p:cNvSpPr txBox="1"/>
              <p:nvPr/>
            </p:nvSpPr>
            <p:spPr>
              <a:xfrm rot="-3720000">
                <a:off x="739" y="2385"/>
                <a:ext cx="155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0" name="Google Shape;300;p73"/>
              <p:cNvSpPr txBox="1"/>
              <p:nvPr/>
            </p:nvSpPr>
            <p:spPr>
              <a:xfrm rot="-3240000">
                <a:off x="869" y="2429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1" name="Google Shape;301;p73"/>
              <p:cNvSpPr txBox="1"/>
              <p:nvPr/>
            </p:nvSpPr>
            <p:spPr>
              <a:xfrm rot="-2640000">
                <a:off x="984" y="2497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2" name="Google Shape;302;p73"/>
              <p:cNvSpPr txBox="1"/>
              <p:nvPr/>
            </p:nvSpPr>
            <p:spPr>
              <a:xfrm rot="-2220000">
                <a:off x="1075" y="2585"/>
                <a:ext cx="173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3" name="Google Shape;303;p73"/>
              <p:cNvSpPr txBox="1"/>
              <p:nvPr/>
            </p:nvSpPr>
            <p:spPr>
              <a:xfrm rot="-1740000">
                <a:off x="1147" y="2688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4" name="Google Shape;304;p73"/>
              <p:cNvSpPr txBox="1"/>
              <p:nvPr/>
            </p:nvSpPr>
            <p:spPr>
              <a:xfrm rot="-1200000">
                <a:off x="1198" y="2805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5" name="Google Shape;305;p73"/>
              <p:cNvSpPr txBox="1"/>
              <p:nvPr/>
            </p:nvSpPr>
            <p:spPr>
              <a:xfrm rot="-780000">
                <a:off x="1218" y="2930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6" name="Google Shape;306;p73"/>
              <p:cNvSpPr txBox="1"/>
              <p:nvPr/>
            </p:nvSpPr>
            <p:spPr>
              <a:xfrm rot="-300000">
                <a:off x="1213" y="3066"/>
                <a:ext cx="167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7" name="Google Shape;307;p73"/>
              <p:cNvSpPr txBox="1"/>
              <p:nvPr/>
            </p:nvSpPr>
            <p:spPr>
              <a:xfrm rot="660000">
                <a:off x="1126" y="3337"/>
                <a:ext cx="150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8" name="Google Shape;308;p73"/>
              <p:cNvSpPr txBox="1"/>
              <p:nvPr/>
            </p:nvSpPr>
            <p:spPr>
              <a:xfrm rot="1500000">
                <a:off x="1041" y="3465"/>
                <a:ext cx="140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09" name="Google Shape;309;p73"/>
              <p:cNvSpPr/>
              <p:nvPr/>
            </p:nvSpPr>
            <p:spPr>
              <a:xfrm>
                <a:off x="850" y="3136"/>
                <a:ext cx="204" cy="120"/>
              </a:xfrm>
              <a:custGeom>
                <a:rect b="b" l="l" r="r" t="t"/>
                <a:pathLst>
                  <a:path extrusionOk="0" h="120" w="204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0" name="Google Shape;310;p73"/>
              <p:cNvSpPr/>
              <p:nvPr/>
            </p:nvSpPr>
            <p:spPr>
              <a:xfrm>
                <a:off x="19" y="2722"/>
                <a:ext cx="90" cy="78"/>
              </a:xfrm>
              <a:custGeom>
                <a:rect b="b" l="l" r="r" t="t"/>
                <a:pathLst>
                  <a:path extrusionOk="0" h="78" w="90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1" name="Google Shape;311;p73"/>
              <p:cNvSpPr/>
              <p:nvPr/>
            </p:nvSpPr>
            <p:spPr>
              <a:xfrm>
                <a:off x="97" y="2651"/>
                <a:ext cx="101" cy="89"/>
              </a:xfrm>
              <a:custGeom>
                <a:rect b="b" l="l" r="r" t="t"/>
                <a:pathLst>
                  <a:path extrusionOk="0" h="89" w="101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2" name="Google Shape;312;p73"/>
              <p:cNvSpPr/>
              <p:nvPr/>
            </p:nvSpPr>
            <p:spPr>
              <a:xfrm>
                <a:off x="677" y="3502"/>
                <a:ext cx="83" cy="78"/>
              </a:xfrm>
              <a:custGeom>
                <a:rect b="b" l="l" r="r" t="t"/>
                <a:pathLst>
                  <a:path extrusionOk="0" h="78" w="83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3" name="Google Shape;313;p73"/>
              <p:cNvSpPr/>
              <p:nvPr/>
            </p:nvSpPr>
            <p:spPr>
              <a:xfrm>
                <a:off x="940" y="2782"/>
                <a:ext cx="90" cy="72"/>
              </a:xfrm>
              <a:custGeom>
                <a:rect b="b" l="l" r="r" t="t"/>
                <a:pathLst>
                  <a:path extrusionOk="0" h="72" w="90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4" name="Google Shape;314;p73"/>
              <p:cNvSpPr/>
              <p:nvPr/>
            </p:nvSpPr>
            <p:spPr>
              <a:xfrm>
                <a:off x="898" y="2716"/>
                <a:ext cx="90" cy="84"/>
              </a:xfrm>
              <a:custGeom>
                <a:rect b="b" l="l" r="r" t="t"/>
                <a:pathLst>
                  <a:path extrusionOk="0" h="84" w="90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5" name="Google Shape;315;p73"/>
              <p:cNvSpPr/>
              <p:nvPr/>
            </p:nvSpPr>
            <p:spPr>
              <a:xfrm>
                <a:off x="7" y="3837"/>
                <a:ext cx="6" cy="12"/>
              </a:xfrm>
              <a:custGeom>
                <a:rect b="b" l="l" r="r" t="t"/>
                <a:pathLst>
                  <a:path extrusionOk="0" h="12" w="6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6" name="Google Shape;316;p73"/>
              <p:cNvSpPr/>
              <p:nvPr/>
            </p:nvSpPr>
            <p:spPr>
              <a:xfrm>
                <a:off x="7" y="2555"/>
                <a:ext cx="30" cy="48"/>
              </a:xfrm>
              <a:custGeom>
                <a:rect b="b" l="l" r="r" t="t"/>
                <a:pathLst>
                  <a:path extrusionOk="0" h="48" w="30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7" name="Google Shape;317;p73"/>
              <p:cNvSpPr/>
              <p:nvPr/>
            </p:nvSpPr>
            <p:spPr>
              <a:xfrm>
                <a:off x="7" y="3843"/>
                <a:ext cx="36" cy="66"/>
              </a:xfrm>
              <a:custGeom>
                <a:rect b="b" l="l" r="r" t="t"/>
                <a:pathLst>
                  <a:path extrusionOk="0" h="66" w="3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8" name="Google Shape;318;p73"/>
              <p:cNvSpPr txBox="1"/>
              <p:nvPr/>
            </p:nvSpPr>
            <p:spPr>
              <a:xfrm rot="240000">
                <a:off x="1177" y="3201"/>
                <a:ext cx="161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19" name="Google Shape;319;p73"/>
              <p:cNvSpPr txBox="1"/>
              <p:nvPr/>
            </p:nvSpPr>
            <p:spPr>
              <a:xfrm rot="-5640000">
                <a:off x="290" y="2386"/>
                <a:ext cx="138" cy="1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0" name="Google Shape;320;p73"/>
              <p:cNvSpPr/>
              <p:nvPr/>
            </p:nvSpPr>
            <p:spPr>
              <a:xfrm>
                <a:off x="139" y="3573"/>
                <a:ext cx="144" cy="154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1" name="Google Shape;321;p73"/>
              <p:cNvSpPr/>
              <p:nvPr/>
            </p:nvSpPr>
            <p:spPr>
              <a:xfrm rot="-2880000">
                <a:off x="618" y="3550"/>
                <a:ext cx="68" cy="69"/>
              </a:xfrm>
              <a:custGeom>
                <a:rect b="b" l="l" r="r" t="t"/>
                <a:pathLst>
                  <a:path extrusionOk="0" h="154" w="14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2" name="Google Shape;322;p73"/>
              <p:cNvSpPr/>
              <p:nvPr/>
            </p:nvSpPr>
            <p:spPr>
              <a:xfrm>
                <a:off x="235" y="2503"/>
                <a:ext cx="348" cy="1272"/>
              </a:xfrm>
              <a:custGeom>
                <a:rect b="b" l="l" r="r" t="t"/>
                <a:pathLst>
                  <a:path extrusionOk="0" h="1272" w="348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585A68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23" name="Google Shape;323;p73"/>
              <p:cNvSpPr/>
              <p:nvPr/>
            </p:nvSpPr>
            <p:spPr>
              <a:xfrm rot="-1740000">
                <a:off x="296" y="3047"/>
                <a:ext cx="221" cy="174"/>
              </a:xfrm>
              <a:prstGeom prst="ellipse">
                <a:avLst/>
              </a:prstGeom>
              <a:gradFill>
                <a:gsLst>
                  <a:gs pos="0">
                    <a:srgbClr val="535561"/>
                  </a:gs>
                  <a:gs pos="50000">
                    <a:schemeClr val="dk1"/>
                  </a:gs>
                  <a:gs pos="100000">
                    <a:srgbClr val="535561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324" name="Google Shape;324;p73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5" name="Google Shape;325;p73"/>
          <p:cNvSpPr txBox="1"/>
          <p:nvPr>
            <p:ph idx="10" type="dt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6" name="Google Shape;326;p7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7" name="Google Shape;327;p73"/>
          <p:cNvSpPr txBox="1"/>
          <p:nvPr>
            <p:ph idx="12" type="sldNum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328" name="Google Shape;328;p73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  <a:defRPr b="0" i="0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051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jpg"/><Relationship Id="rId4" Type="http://schemas.openxmlformats.org/officeDocument/2006/relationships/image" Target="../media/image75.jpg"/><Relationship Id="rId5" Type="http://schemas.openxmlformats.org/officeDocument/2006/relationships/image" Target="../media/image77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7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9.jpg"/><Relationship Id="rId4" Type="http://schemas.openxmlformats.org/officeDocument/2006/relationships/image" Target="../media/image8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Relationship Id="rId4" Type="http://schemas.openxmlformats.org/officeDocument/2006/relationships/image" Target="../media/image18.jpg"/><Relationship Id="rId5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jpg"/><Relationship Id="rId4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Relationship Id="rId4" Type="http://schemas.openxmlformats.org/officeDocument/2006/relationships/image" Target="../media/image4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jpg"/><Relationship Id="rId4" Type="http://schemas.openxmlformats.org/officeDocument/2006/relationships/image" Target="../media/image5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jpg"/><Relationship Id="rId4" Type="http://schemas.openxmlformats.org/officeDocument/2006/relationships/image" Target="../media/image6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jpg"/><Relationship Id="rId4" Type="http://schemas.openxmlformats.org/officeDocument/2006/relationships/image" Target="../media/image8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jpg"/><Relationship Id="rId4" Type="http://schemas.openxmlformats.org/officeDocument/2006/relationships/image" Target="../media/image6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4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"/>
          <p:cNvSpPr txBox="1"/>
          <p:nvPr>
            <p:ph type="ctrTitle"/>
          </p:nvPr>
        </p:nvSpPr>
        <p:spPr>
          <a:xfrm>
            <a:off x="642937" y="2143125"/>
            <a:ext cx="7772400" cy="2519362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Tahoma"/>
              <a:buNone/>
            </a:pPr>
            <a:r>
              <a:rPr b="1" i="0" lang="en-US" sz="5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Паттерны (шаблоны) проектирования</a:t>
            </a:r>
            <a:br>
              <a:rPr b="1" i="0" lang="en-US" sz="5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5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Design Patterns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История паттернов проектирования</a:t>
            </a:r>
            <a:endParaRPr/>
          </a:p>
        </p:txBody>
      </p:sp>
      <p:sp>
        <p:nvSpPr>
          <p:cNvPr id="467" name="Google Shape;467;p7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1995 год – наши дни: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CADE4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Адаптация паттернов для конкретных языков.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CADE4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Новые паттерны (и новые </a:t>
            </a:r>
            <a:r>
              <a:rPr b="1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категории</a:t>
            </a: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паттернов).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CADE4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Опыт применимости паттернов (</a:t>
            </a:r>
            <a:r>
              <a:rPr b="0" i="1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частота</a:t>
            </a: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паттернов).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CADE4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Антипаттерны.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CADE4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Рефакторинг.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CADE4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Принципы объектно-ориентированного проектирования.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g2f53a9a093dc2fb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79313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g2f53a9a093dc2fb2_0"/>
          <p:cNvSpPr txBox="1"/>
          <p:nvPr/>
        </p:nvSpPr>
        <p:spPr>
          <a:xfrm>
            <a:off x="4732500" y="885477"/>
            <a:ext cx="3828900" cy="1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метод</a:t>
            </a:r>
            <a:r>
              <a:rPr b="0" i="0" lang="en-US" sz="18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MemberwiseClone()</a:t>
            </a:r>
            <a:r>
              <a:rPr b="0" i="0" lang="en-US" sz="18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осуществляет неполное копирование - то есть копирование значимых типов</a:t>
            </a: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g2f53a9a093dc2fb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217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2f53a9a093dc2fb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598" y="2510253"/>
            <a:ext cx="6273576" cy="13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g2f53a9a093dc2fb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144" y="3974628"/>
            <a:ext cx="2654448" cy="273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9" name="Google Shape;1169;p58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0" name="Google Shape;1170;p58"/>
          <p:cNvSpPr txBox="1"/>
          <p:nvPr/>
        </p:nvSpPr>
        <p:spPr>
          <a:xfrm>
            <a:off x="23812" y="115887"/>
            <a:ext cx="8642350" cy="61864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тип T также должен быть сериализуемым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[Serializable]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поверхностное копирование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 Clone()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(T) MemberwiseClone();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глубокое копирование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 DeepCopy()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MemoryStream())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context =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StreamingContext(StreamingContextStates.Clone);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formatter =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BinaryFormatter {Context = context};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formatter.Serialize(stream,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stream.Position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(T) formatter.Deserialize(stream);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</p:txBody>
      </p:sp>
      <p:sp>
        <p:nvSpPr>
          <p:cNvPr id="1171" name="Google Shape;1171;p58"/>
          <p:cNvSpPr txBox="1"/>
          <p:nvPr/>
        </p:nvSpPr>
        <p:spPr>
          <a:xfrm>
            <a:off x="5097300" y="543425"/>
            <a:ext cx="3464700" cy="14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Verdana"/>
              <a:buNone/>
            </a:pP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метод</a:t>
            </a:r>
            <a:r>
              <a:rPr b="0" i="0" lang="en-US" sz="18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MemberwiseClone()</a:t>
            </a:r>
            <a:r>
              <a:rPr b="0" i="0" lang="en-US" sz="18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осуществляет неполное копирование - то есть копирование значимых типов</a:t>
            </a: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9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7" name="Google Shape;1177;p59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8" name="Google Shape;1178;p59"/>
          <p:cNvSpPr txBox="1"/>
          <p:nvPr/>
        </p:nvSpPr>
        <p:spPr>
          <a:xfrm>
            <a:off x="395287" y="309562"/>
            <a:ext cx="8137525" cy="2308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конкретный класс, использующий описанные механизмы копирования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[Serializable]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Prototype&lt;Person&gt;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Guid Id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Name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1179" name="Google Shape;1179;p59"/>
          <p:cNvSpPr txBox="1"/>
          <p:nvPr/>
        </p:nvSpPr>
        <p:spPr>
          <a:xfrm>
            <a:off x="301625" y="2846387"/>
            <a:ext cx="8302625" cy="2862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использование шаблона Прототип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person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Person {Name = 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"Anton"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$"Name: 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{person.Name}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, Id: 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{person.Id}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ReadLine();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clone = person.DeepCopy();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иногда после клонирования нужно переопределить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часть свойств объекта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clone.Id = Guid.NewGuid();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$"Name: 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{clone.Name}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, Id: 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{clone.Id}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0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Прототип: детали реализации</a:t>
            </a:r>
            <a:endParaRPr/>
          </a:p>
        </p:txBody>
      </p:sp>
      <p:sp>
        <p:nvSpPr>
          <p:cNvPr id="1186" name="Google Shape;1186;p60"/>
          <p:cNvSpPr txBox="1"/>
          <p:nvPr>
            <p:ph idx="1" type="body"/>
          </p:nvPr>
        </p:nvSpPr>
        <p:spPr>
          <a:xfrm>
            <a:off x="107950" y="1196975"/>
            <a:ext cx="8734425" cy="406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Прототипы при операции клонирования не меняются.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Менеджер прототипов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может содержать список доступных прототипов.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3. При реализации паттерна для платформы .NET следует учитывать, что пользовательские объекты могут содержать другие объекты, а значит, требовать дополнительных усилий по получению полной копии.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1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1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Применимость</a:t>
            </a:r>
            <a:br>
              <a:rPr b="1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sp>
        <p:nvSpPr>
          <p:cNvPr id="1193" name="Google Shape;1193;p61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Char char="►"/>
            </a:pP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Когда ваш код не должен зависеть от классов копируемых объектов.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Char char="►"/>
            </a:pP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Когда вы имеете много подклассов, которые отличаются начальными значениями полей. Кто-то мог создать все эти классы, чтобы иметь возможность легко порождать объекты с определённой конфигурацией.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2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1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Преимущества и недостатки</a:t>
            </a:r>
            <a:br>
              <a:rPr b="1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sp>
        <p:nvSpPr>
          <p:cNvPr id="1200" name="Google Shape;1200;p62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 Позволяет клонировать объекты, не привязываясь к их конкретным классам.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  Меньше повторяющегося кода инициализации объектов.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+ Ускоряет создание объектов.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Сложно клонировать составные объекты, имеющие ссылки на другие объекты.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3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Отложенная инициализация (Lazy initialization)</a:t>
            </a:r>
            <a:endParaRPr/>
          </a:p>
        </p:txBody>
      </p:sp>
      <p:sp>
        <p:nvSpPr>
          <p:cNvPr id="1206" name="Google Shape;1206;p63"/>
          <p:cNvSpPr txBox="1"/>
          <p:nvPr>
            <p:ph idx="1" type="body"/>
          </p:nvPr>
        </p:nvSpPr>
        <p:spPr>
          <a:xfrm>
            <a:off x="107950" y="1618723"/>
            <a:ext cx="8258100" cy="3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паттерн позволяет отсрочить действия, связанные с созданием объекта, до момента, когда непосредственно потребуется результат этих действий.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Паттерн используется</a:t>
            </a:r>
            <a:endParaRPr b="0" i="0" sz="2800" u="none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если создание объекта связано с большими затратами ресурсов</a:t>
            </a:r>
            <a:endParaRPr sz="2800"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если есть вероятность, что объект или его часть не будут использованы.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f53a9a093dc2fb2_13"/>
          <p:cNvSpPr txBox="1"/>
          <p:nvPr>
            <p:ph idx="4294967295" type="title"/>
          </p:nvPr>
        </p:nvSpPr>
        <p:spPr>
          <a:xfrm>
            <a:off x="-1392819" y="4"/>
            <a:ext cx="8540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ahoma"/>
              <a:buNone/>
            </a:pPr>
            <a:r>
              <a:rPr b="0" i="0" lang="en-US" sz="2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Отложенная инициализация в .NET</a:t>
            </a:r>
            <a:endParaRPr sz="2400"/>
          </a:p>
        </p:txBody>
      </p:sp>
      <p:pic>
        <p:nvPicPr>
          <p:cNvPr id="1213" name="Google Shape;1213;g2f53a9a093dc2fb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404"/>
            <a:ext cx="5794269" cy="60131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2f53a9a093dc2fb2_13"/>
          <p:cNvSpPr txBox="1"/>
          <p:nvPr/>
        </p:nvSpPr>
        <p:spPr>
          <a:xfrm>
            <a:off x="5327036" y="4945734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1.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класс Library, представляющий библиотеку и хранящий некоторый набор книг в виде массива.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15" name="Google Shape;1215;g2f53a9a093dc2fb2_13"/>
          <p:cNvSpPr txBox="1"/>
          <p:nvPr/>
        </p:nvSpPr>
        <p:spPr>
          <a:xfrm>
            <a:off x="3961945" y="5400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2 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класс читателя Reader, который хранит ссылку на объект библиотеки, в которой он записан.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16" name="Google Shape;1216;g2f53a9a093dc2fb2_13"/>
          <p:cNvSpPr txBox="1"/>
          <p:nvPr/>
        </p:nvSpPr>
        <p:spPr>
          <a:xfrm>
            <a:off x="5626356" y="15714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3 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чтения обычной книги необходимо обратиться к методу класса Library, чтобы получить эту книгу.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f53a9a093dc2fb2_25"/>
          <p:cNvSpPr txBox="1"/>
          <p:nvPr/>
        </p:nvSpPr>
        <p:spPr>
          <a:xfrm>
            <a:off x="888281" y="447686"/>
            <a:ext cx="7767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Но что если читателю вообще не придется читать обычную книгу, а только электронные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223" name="Google Shape;1223;g2f53a9a093dc2fb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00" y="1725239"/>
            <a:ext cx="7767599" cy="1321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g2f53a9a093dc2fb2_25"/>
          <p:cNvSpPr txBox="1"/>
          <p:nvPr/>
        </p:nvSpPr>
        <p:spPr>
          <a:xfrm>
            <a:off x="888275" y="3795175"/>
            <a:ext cx="75675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объект </a:t>
            </a:r>
            <a:r>
              <a:rPr lang="en-US" sz="2400">
                <a:solidFill>
                  <a:schemeClr val="lt2"/>
                </a:solidFill>
              </a:rPr>
              <a:t>library</a:t>
            </a:r>
            <a:r>
              <a:rPr lang="en-US" sz="2400">
                <a:solidFill>
                  <a:srgbClr val="FFFFFF"/>
                </a:solidFill>
              </a:rPr>
              <a:t> в классе читателя никак не будет использоваться и будет только занимать место памяти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Классификация паттернов: уровень</a:t>
            </a:r>
            <a:endParaRPr/>
          </a:p>
        </p:txBody>
      </p:sp>
      <p:sp>
        <p:nvSpPr>
          <p:cNvPr id="474" name="Google Shape;474;p8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0.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Алгоритмы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шаблоны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вычисления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(а не проектирования – значит, формально не паттерны).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Идиомы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низкоуровневые шаблоны, учитывающие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специфику конкретного языка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программирования.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</a:t>
            </a:r>
            <a:r>
              <a:rPr b="1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Объектно-ориентированные паттерны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показывают отношения и взаимодействия между классами или объектами (без привязки к языку).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3.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Архитектурные паттерны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 (MVC, MVVM, MVP)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4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ahoma"/>
              <a:buNone/>
            </a:pPr>
            <a:r>
              <a:rPr b="0" i="0" lang="en-US" sz="40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Отложенная инициализация в .NET</a:t>
            </a:r>
            <a:endParaRPr/>
          </a:p>
        </p:txBody>
      </p:sp>
      <p:sp>
        <p:nvSpPr>
          <p:cNvPr id="1230" name="Google Shape;1230;p64"/>
          <p:cNvSpPr txBox="1"/>
          <p:nvPr>
            <p:ph idx="1" type="body"/>
          </p:nvPr>
        </p:nvSpPr>
        <p:spPr>
          <a:xfrm>
            <a:off x="287337" y="1700212"/>
            <a:ext cx="7970837" cy="301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Класс </a:t>
            </a:r>
            <a:r>
              <a:rPr b="0" i="0" lang="en-US" sz="2800" u="non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System.Lazy&lt;T&gt;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служит для поддержки отложенной инициализации объектов. Он содержит свойство </a:t>
            </a:r>
            <a:r>
              <a:rPr b="0" i="0" lang="en-US" sz="2800" u="non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IsValueCreated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и свойство </a:t>
            </a:r>
            <a:r>
              <a:rPr b="0" i="0" lang="en-US" sz="2800" u="non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типа 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Использование </a:t>
            </a:r>
            <a:r>
              <a:rPr b="0" i="0" lang="en-US" sz="2800" u="non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Lazy&lt;T&gt;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позволяет задержать создание объекта до первого обращения к свойству </a:t>
            </a:r>
            <a:r>
              <a:rPr b="0" i="0" lang="en-US" sz="2800" u="non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 Для создания объекта используется либо конструктор типа 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либо функция, передаваемая конструктору 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Lazy&lt;T&gt;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g2f53a9a093dc2fb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5850"/>
            <a:ext cx="76009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2f53a9a093dc2fb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98" y="4532109"/>
            <a:ext cx="5237574" cy="12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2f53a9a093dc2fb2_34"/>
          <p:cNvSpPr txBox="1"/>
          <p:nvPr/>
        </p:nvSpPr>
        <p:spPr>
          <a:xfrm>
            <a:off x="5880666" y="208390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класс читателя содержит ссылку на библиотеку в виде объекта Lazy&lt;Library&gt;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39" name="Google Shape;1239;g2f53a9a093dc2fb2_34"/>
          <p:cNvSpPr txBox="1"/>
          <p:nvPr/>
        </p:nvSpPr>
        <p:spPr>
          <a:xfrm>
            <a:off x="4705417" y="1598246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чтобы обратиться к самой библиотеке и ее методам, надо использовать выражение library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40" name="Google Shape;1240;g2f53a9a093dc2fb2_34"/>
          <p:cNvSpPr txBox="1"/>
          <p:nvPr/>
        </p:nvSpPr>
        <p:spPr>
          <a:xfrm>
            <a:off x="6144009" y="2702500"/>
            <a:ext cx="3000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library.Value - это и есть объект Library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41" name="Google Shape;1241;g2f53a9a093dc2fb2_34"/>
          <p:cNvSpPr txBox="1"/>
          <p:nvPr/>
        </p:nvSpPr>
        <p:spPr>
          <a:xfrm>
            <a:off x="190098" y="5767384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вплоть до третьей строки объект Library, используемый читателем, не будет создан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242" name="Google Shape;1242;g2f53a9a093dc2fb2_34"/>
          <p:cNvSpPr txBox="1"/>
          <p:nvPr/>
        </p:nvSpPr>
        <p:spPr>
          <a:xfrm>
            <a:off x="4393650" y="5089275"/>
            <a:ext cx="4934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Если мы не будем применять метод reader.ReadBook(), то объект библиотеки тогда вообще не будет создан, и мы избежим лишних затрат памяти. Таким образом, Lazy&lt;T&gt; гарантирует нам, что объект будет создан только тогда, когда в нем есть необходимость.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5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Пул объектов (Object pool)</a:t>
            </a:r>
            <a:endParaRPr/>
          </a:p>
        </p:txBody>
      </p:sp>
      <p:sp>
        <p:nvSpPr>
          <p:cNvPr id="1248" name="Google Shape;1248;p65"/>
          <p:cNvSpPr txBox="1"/>
          <p:nvPr>
            <p:ph idx="1" type="body"/>
          </p:nvPr>
        </p:nvSpPr>
        <p:spPr>
          <a:xfrm>
            <a:off x="301625" y="1628775"/>
            <a:ext cx="8259762" cy="301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пул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это набор готовых к использованию объектов. </a:t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t/>
            </a:r>
            <a:endParaRPr sz="28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Если клиенту требуется объект, он берёт его из пула. Когда объект больше не нужен, он не уничтожается, а возвращается в пул (при этом состояние объекта сбрасывается до начального).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f53a9a093dc2fb2_50"/>
          <p:cNvSpPr txBox="1"/>
          <p:nvPr>
            <p:ph idx="4294967295" type="title"/>
          </p:nvPr>
        </p:nvSpPr>
        <p:spPr>
          <a:xfrm>
            <a:off x="301625" y="228600"/>
            <a:ext cx="854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+ Пул объектов (Object pool)</a:t>
            </a:r>
            <a:endParaRPr/>
          </a:p>
        </p:txBody>
      </p:sp>
      <p:sp>
        <p:nvSpPr>
          <p:cNvPr id="1255" name="Google Shape;1255;g2f53a9a093dc2fb2_50"/>
          <p:cNvSpPr txBox="1"/>
          <p:nvPr/>
        </p:nvSpPr>
        <p:spPr>
          <a:xfrm>
            <a:off x="0" y="1721875"/>
            <a:ext cx="8976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Шаблон применяется для повышения производительности, если: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>
                <a:solidFill>
                  <a:srgbClr val="FFFFFF"/>
                </a:solidFill>
              </a:rPr>
              <a:t>объекты часто создаются и уничтожаются;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>
                <a:solidFill>
                  <a:srgbClr val="FFFFFF"/>
                </a:solidFill>
              </a:rPr>
              <a:t>в системе существует ограниченное количество объектов типа, хранимого в Пуле;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US" sz="2500">
                <a:solidFill>
                  <a:srgbClr val="FFFFFF"/>
                </a:solidFill>
              </a:rPr>
              <a:t>создание и/или уничтожение объекта являются очень затратными операциями.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66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1" name="Google Shape;1261;p66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2" name="Google Shape;1262;p66"/>
          <p:cNvSpPr txBox="1"/>
          <p:nvPr/>
        </p:nvSpPr>
        <p:spPr>
          <a:xfrm>
            <a:off x="301625" y="404812"/>
            <a:ext cx="6858000" cy="397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Connection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ConnectionPool Pool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IsInUse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Connection(ConnectionPool pool)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Pool = pool;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"Trying to open..."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Thread.Sleep(5000);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Connection is opened"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67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8" name="Google Shape;1268;p67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9" name="Google Shape;1269;p67"/>
          <p:cNvSpPr txBox="1"/>
          <p:nvPr/>
        </p:nvSpPr>
        <p:spPr>
          <a:xfrm>
            <a:off x="-31750" y="17462"/>
            <a:ext cx="8893175" cy="72945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ConnectionPool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_maxSize;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List&lt;Connection&gt; _connections;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ConnectionPool(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minSize,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maxSize)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здесь необходимы проверки на корректность параметров!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_maxSize = maxSize;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_connections =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List&lt;Connection&gt;(minSize);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= 0; i &lt; minSize;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 =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_connections.Add(connection);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 GetConnection()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 = _connections.FirstOrDefault(x =&gt; !x.IsInUse) ?? CreateConnection();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connection.IsInUse =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ReleaseConnection(Connection connection)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это соединение из нашего пула?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(connection.Pool !=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InvalidOperationException();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да, из нашего =&gt;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сделаем его доступным для использования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connection.IsInUse =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 CreateConnection()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(_connections.Count == _maxSize)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InvalidOperationException();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 =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_connections.Add(connection);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6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5" name="Google Shape;1275;p68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6" name="Google Shape;1276;p68"/>
          <p:cNvSpPr txBox="1"/>
          <p:nvPr/>
        </p:nvSpPr>
        <p:spPr>
          <a:xfrm>
            <a:off x="93662" y="-6350"/>
            <a:ext cx="8748712" cy="6740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"Initialize pool"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pool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ConnectionPool(minSize: 2, maxSize: 5);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"Get connection #1 (fast)"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c1 = pool.GetConnection();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"Get connection #2 (fast)"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c2 = pool.GetConnection();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"Get connection #3 (slow)"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c3 = pool.GetConnection();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"Get connection #4 (slow)"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c4 = pool.GetConnection();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"Release connection #3"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pool.ReleaseConnection(c3);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"Get connection #5 (fast - the same as c3)"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c5 = pool.GetConnection();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WriteLine(ReferenceEquals(c3, c5));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True;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pool.GetConnection();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pool.GetConnection();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9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Пул объектов: детали реализации</a:t>
            </a:r>
            <a:endParaRPr/>
          </a:p>
        </p:txBody>
      </p:sp>
      <p:sp>
        <p:nvSpPr>
          <p:cNvPr id="1282" name="Google Shape;1282;p69"/>
          <p:cNvSpPr txBox="1"/>
          <p:nvPr>
            <p:ph idx="1" type="body"/>
          </p:nvPr>
        </p:nvSpPr>
        <p:spPr>
          <a:xfrm>
            <a:off x="369887" y="1700212"/>
            <a:ext cx="8404225" cy="301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Стратегии поведения при переполнении пула: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расширение пула;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отказ в создании объекта и аварийный останов;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ожидание освобождения одного из объектов в пуле.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0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Пул объектов – примеры в .NET</a:t>
            </a:r>
            <a:endParaRPr/>
          </a:p>
        </p:txBody>
      </p:sp>
      <p:sp>
        <p:nvSpPr>
          <p:cNvPr id="1288" name="Google Shape;1288;p70"/>
          <p:cNvSpPr txBox="1"/>
          <p:nvPr>
            <p:ph idx="1" type="body"/>
          </p:nvPr>
        </p:nvSpPr>
        <p:spPr>
          <a:xfrm>
            <a:off x="395287" y="1700212"/>
            <a:ext cx="7543800" cy="301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Пул потоков, для работы с которым используется класс 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System.Threading.ThreadPool</a:t>
            </a: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Пул соединений (ADO.NET, работа с SQL Server).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g2f53a9a093dc2fb2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36" y="152400"/>
            <a:ext cx="681432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"/>
          <p:cNvSpPr txBox="1"/>
          <p:nvPr>
            <p:ph idx="1" type="body"/>
          </p:nvPr>
        </p:nvSpPr>
        <p:spPr>
          <a:xfrm>
            <a:off x="301625" y="620712"/>
            <a:ext cx="8540750" cy="547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Паттерны проектирования объектно-ориентированных систем ---------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описание взаимодействия объектов и классов, адаптированных для решения общей задачи проектирования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design patterns - 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1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паттерны проектирования</a:t>
            </a: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1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шаблоны проектирования</a:t>
            </a: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 </a:t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образцы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Классификация паттернов: назначение</a:t>
            </a:r>
            <a:endParaRPr/>
          </a:p>
        </p:txBody>
      </p:sp>
      <p:sp>
        <p:nvSpPr>
          <p:cNvPr id="486" name="Google Shape;486;p10"/>
          <p:cNvSpPr txBox="1"/>
          <p:nvPr>
            <p:ph idx="1" type="body"/>
          </p:nvPr>
        </p:nvSpPr>
        <p:spPr>
          <a:xfrm>
            <a:off x="301625" y="1989137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</a:t>
            </a:r>
            <a:r>
              <a:rPr b="0" i="1" lang="en-US" sz="2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Структурные паттерны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показывают, как объекты и классы объединяются для образования сложных структур.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</a:t>
            </a:r>
            <a:r>
              <a:rPr b="0" i="1" lang="en-US" sz="2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Порождающие паттерны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контролируют процесс создания и жизненный цикл объектов.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3. </a:t>
            </a:r>
            <a:r>
              <a:rPr b="0" i="1" lang="en-US" sz="2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Паттерны поведения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– используются для организации, управления и объединения различных вариантов поведения объектов.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2" name="Google Shape;49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401637"/>
            <a:ext cx="8539162" cy="5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38cf38693ef58926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5" y="-31674"/>
            <a:ext cx="4576025" cy="67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38cf38693ef58926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400" y="1"/>
            <a:ext cx="4576025" cy="559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Условные обозначения</a:t>
            </a:r>
            <a:endParaRPr/>
          </a:p>
        </p:txBody>
      </p:sp>
      <p:sp>
        <p:nvSpPr>
          <p:cNvPr id="505" name="Google Shape;505;p12"/>
          <p:cNvSpPr txBox="1"/>
          <p:nvPr>
            <p:ph idx="1" type="body"/>
          </p:nvPr>
        </p:nvSpPr>
        <p:spPr>
          <a:xfrm>
            <a:off x="2070100" y="1047750"/>
            <a:ext cx="6772275" cy="4852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Отношения между классами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агрегация (aggregation) — описывает связь «часть»–«целое», в котором «часть» может существовать отдельно от «целого». Ромб указывается со стороны «целого».</a:t>
            </a:r>
            <a:endParaRPr/>
          </a:p>
          <a:p>
            <a:pPr indent="-26162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композиция (composition) — подвид агрегации, в которой «части» не могут существовать отдельно от «целого».</a:t>
            </a:r>
            <a:endParaRPr/>
          </a:p>
          <a:p>
            <a:pPr indent="-26162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162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зависимость (dependency) — изменение в одной сущности (независимой) может влиять на состояние или поведение другой сущности (зависимой). Со стороны стрелки указывается независимая сущность.</a:t>
            </a:r>
            <a:endParaRPr/>
          </a:p>
          <a:p>
            <a:pPr indent="-26162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обобщение (generalization) — отношение наследования или реализации интерфейса. Со стороны стрелки находится суперкласс или интерфейс</a:t>
            </a:r>
            <a:endParaRPr/>
          </a:p>
          <a:p>
            <a:pPr indent="-26162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280"/>
              <a:buFont typeface="Arial"/>
              <a:buChar char="►"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Реализация - определение интерфейса и его реализация в классах.</a:t>
            </a:r>
            <a:endParaRPr/>
          </a:p>
        </p:txBody>
      </p:sp>
      <p:pic>
        <p:nvPicPr>
          <p:cNvPr id="506" name="Google Shape;5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7" y="1757362"/>
            <a:ext cx="1504950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87" y="2759075"/>
            <a:ext cx="1506537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362" y="3865562"/>
            <a:ext cx="151765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62" y="5265737"/>
            <a:ext cx="1519237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862" y="6046787"/>
            <a:ext cx="1422400" cy="5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Порождающие паттерны</a:t>
            </a:r>
            <a:endParaRPr/>
          </a:p>
        </p:txBody>
      </p:sp>
      <p:sp>
        <p:nvSpPr>
          <p:cNvPr id="516" name="Google Shape;516;p13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предназначенные для создания новых объектов в системе.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/>
          <p:nvPr>
            <p:ph type="title"/>
          </p:nvPr>
        </p:nvSpPr>
        <p:spPr>
          <a:xfrm>
            <a:off x="266700" y="-315912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Одиночка (Singleton)</a:t>
            </a:r>
            <a:endParaRPr/>
          </a:p>
        </p:txBody>
      </p:sp>
      <p:sp>
        <p:nvSpPr>
          <p:cNvPr id="523" name="Google Shape;523;p14"/>
          <p:cNvSpPr txBox="1"/>
          <p:nvPr>
            <p:ph idx="1" type="body"/>
          </p:nvPr>
        </p:nvSpPr>
        <p:spPr>
          <a:xfrm>
            <a:off x="266700" y="650100"/>
            <a:ext cx="8540700" cy="46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гарантирует создание единственного экземпляра объекта некоторого класса и предоставляет точку доступа для получения этого экземпляра.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должен быть ровно один экземпляр некоторого класса, легкодоступный всем клиентам;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Use cases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реализация кэша; логирование;файл конфигурации; доступ к общему ресурсу; объекты, описывающие аппаратуру. В некотором смысле, эмуляция глобальных переменных в ОО-языках.</a:t>
            </a:r>
            <a:endParaRPr/>
          </a:p>
        </p:txBody>
      </p:sp>
      <p:pic>
        <p:nvPicPr>
          <p:cNvPr id="524" name="Google Shape;5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-25400"/>
            <a:ext cx="803275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3400" y="4814887"/>
            <a:ext cx="3530599" cy="204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cf38693ef58926_24"/>
          <p:cNvSpPr txBox="1"/>
          <p:nvPr>
            <p:ph type="title"/>
          </p:nvPr>
        </p:nvSpPr>
        <p:spPr>
          <a:xfrm>
            <a:off x="301625" y="228600"/>
            <a:ext cx="8540700" cy="53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lang="en-US" sz="2400"/>
              <a:t>Singleton решает сразу две проблемы</a:t>
            </a:r>
            <a:endParaRPr sz="2400"/>
          </a:p>
        </p:txBody>
      </p:sp>
      <p:sp>
        <p:nvSpPr>
          <p:cNvPr id="532" name="Google Shape;532;g38cf38693ef58926_24"/>
          <p:cNvSpPr txBox="1"/>
          <p:nvPr>
            <p:ph idx="1" type="body"/>
          </p:nvPr>
        </p:nvSpPr>
        <p:spPr>
          <a:xfrm>
            <a:off x="301625" y="1046550"/>
            <a:ext cx="8540700" cy="505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Гарантирует наличие единственного экземпляра класса.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Предоставляет глобальную точку доступа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33" name="Google Shape;533;g38cf38693ef58926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550" y="1654689"/>
            <a:ext cx="6445776" cy="35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2" name="Google Shape;402;p2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" name="Google Shape;4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987" y="0"/>
            <a:ext cx="2686050" cy="378301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04" name="Google Shape;4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50" y="28575"/>
            <a:ext cx="2668587" cy="37814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05" name="Google Shape;4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2737" y="-47625"/>
            <a:ext cx="3071812" cy="378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06" name="Google Shape;40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7600" y="3213100"/>
            <a:ext cx="2713037" cy="378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7" name="Google Shape;407;p2"/>
          <p:cNvSpPr txBox="1"/>
          <p:nvPr/>
        </p:nvSpPr>
        <p:spPr>
          <a:xfrm>
            <a:off x="698500" y="4065587"/>
            <a:ext cx="37290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https://www.oodesign.com/</a:t>
            </a:r>
            <a:endParaRPr/>
          </a:p>
        </p:txBody>
      </p:sp>
      <p:sp>
        <p:nvSpPr>
          <p:cNvPr id="408" name="Google Shape;408;p2"/>
          <p:cNvSpPr txBox="1"/>
          <p:nvPr/>
        </p:nvSpPr>
        <p:spPr>
          <a:xfrm>
            <a:off x="698500" y="4545012"/>
            <a:ext cx="35353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http://design-pattern.ru/</a:t>
            </a:r>
            <a:endParaRPr/>
          </a:p>
        </p:txBody>
      </p:sp>
      <p:sp>
        <p:nvSpPr>
          <p:cNvPr id="409" name="Google Shape;409;p2"/>
          <p:cNvSpPr txBox="1"/>
          <p:nvPr/>
        </p:nvSpPr>
        <p:spPr>
          <a:xfrm>
            <a:off x="307975" y="5105400"/>
            <a:ext cx="505301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https://sourcemaking.com/design_patterns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be6ee6914be1b7c_0"/>
          <p:cNvSpPr txBox="1"/>
          <p:nvPr>
            <p:ph type="title"/>
          </p:nvPr>
        </p:nvSpPr>
        <p:spPr>
          <a:xfrm>
            <a:off x="301625" y="228600"/>
            <a:ext cx="8540700" cy="35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Структура</a:t>
            </a:r>
            <a:endParaRPr sz="3000"/>
          </a:p>
        </p:txBody>
      </p:sp>
      <p:sp>
        <p:nvSpPr>
          <p:cNvPr id="540" name="Google Shape;540;g5be6ee6914be1b7c_0"/>
          <p:cNvSpPr txBox="1"/>
          <p:nvPr>
            <p:ph idx="1" type="body"/>
          </p:nvPr>
        </p:nvSpPr>
        <p:spPr>
          <a:xfrm>
            <a:off x="301625" y="5364275"/>
            <a:ext cx="8540700" cy="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</a:rPr>
              <a:t>Конструктор</a:t>
            </a:r>
            <a:r>
              <a:rPr lang="en-US" sz="2400"/>
              <a:t> одиночки должен быть </a:t>
            </a:r>
            <a:r>
              <a:rPr lang="en-US" sz="2400">
                <a:solidFill>
                  <a:schemeClr val="lt2"/>
                </a:solidFill>
              </a:rPr>
              <a:t>скрыт</a:t>
            </a:r>
            <a:r>
              <a:rPr lang="en-US" sz="2400"/>
              <a:t> от клиентов. Вызов метода </a:t>
            </a:r>
            <a:r>
              <a:rPr lang="en-US" sz="2400">
                <a:solidFill>
                  <a:schemeClr val="lt2"/>
                </a:solidFill>
              </a:rPr>
              <a:t>getInstance</a:t>
            </a:r>
            <a:r>
              <a:rPr lang="en-US" sz="2400"/>
              <a:t> должен стать единственным способом получить объект этого класса.</a:t>
            </a:r>
            <a:endParaRPr sz="2400"/>
          </a:p>
        </p:txBody>
      </p:sp>
      <p:pic>
        <p:nvPicPr>
          <p:cNvPr id="541" name="Google Shape;541;g5be6ee6914be1b7c_0"/>
          <p:cNvPicPr preferRelativeResize="0"/>
          <p:nvPr/>
        </p:nvPicPr>
        <p:blipFill rotWithShape="1">
          <a:blip r:embed="rId3">
            <a:alphaModFix/>
          </a:blip>
          <a:srcRect b="0" l="3586" r="9" t="5105"/>
          <a:stretch/>
        </p:blipFill>
        <p:spPr>
          <a:xfrm>
            <a:off x="2749275" y="1095325"/>
            <a:ext cx="6093050" cy="39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5be6ee6914be1b7c_0"/>
          <p:cNvSpPr txBox="1"/>
          <p:nvPr/>
        </p:nvSpPr>
        <p:spPr>
          <a:xfrm>
            <a:off x="165278" y="981634"/>
            <a:ext cx="4572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000000"/>
                </a:highlight>
              </a:rPr>
              <a:t>определяет статический метод </a:t>
            </a:r>
            <a:r>
              <a:rPr lang="en-US" sz="1800" u="sng">
                <a:solidFill>
                  <a:schemeClr val="lt2"/>
                </a:solidFill>
                <a:highlight>
                  <a:srgbClr val="000000"/>
                </a:highlight>
              </a:rPr>
              <a:t>getInstance</a:t>
            </a:r>
            <a:r>
              <a:rPr lang="en-US" sz="1800">
                <a:solidFill>
                  <a:srgbClr val="FFFFFF"/>
                </a:solidFill>
                <a:highlight>
                  <a:srgbClr val="000000"/>
                </a:highlight>
              </a:rPr>
              <a:t>, который возвращает единственный экземпляр своего класса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/>
        </p:nvSpPr>
        <p:spPr>
          <a:xfrm>
            <a:off x="163512" y="239712"/>
            <a:ext cx="8512200" cy="31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SingletonOne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SingletonOne _instance;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SingletonOne()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SingletonOne GetInstance()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_instance ?? (_instance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SingletonOne());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549" name="Google Shape;549;p15"/>
          <p:cNvSpPr txBox="1"/>
          <p:nvPr>
            <p:ph idx="1" type="body"/>
          </p:nvPr>
        </p:nvSpPr>
        <p:spPr>
          <a:xfrm>
            <a:off x="282575" y="4584700"/>
            <a:ext cx="8540750" cy="1687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1) Не потокобезопасная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реализация</a:t>
            </a:r>
            <a:endParaRPr/>
          </a:p>
        </p:txBody>
      </p:sp>
      <p:sp>
        <p:nvSpPr>
          <p:cNvPr id="550" name="Google Shape;550;p15"/>
          <p:cNvSpPr txBox="1"/>
          <p:nvPr/>
        </p:nvSpPr>
        <p:spPr>
          <a:xfrm>
            <a:off x="5435600" y="3171825"/>
            <a:ext cx="3524250" cy="20304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Элементы: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800"/>
              <a:buFont typeface="Tahoma"/>
              <a:buAutoNum type="arabicPeriod"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Закрытый конструктор.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800"/>
              <a:buFont typeface="Tahoma"/>
              <a:buAutoNum type="arabicPeriod"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(Закрытое) статическое поле для хранения единственного экземпляра.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800"/>
              <a:buFont typeface="Tahoma"/>
              <a:buAutoNum type="arabicPeriod"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Статический метод для получения экземпляра.</a:t>
            </a:r>
            <a:endParaRPr/>
          </a:p>
        </p:txBody>
      </p:sp>
      <p:sp>
        <p:nvSpPr>
          <p:cNvPr id="551" name="Google Shape;551;p15"/>
          <p:cNvSpPr txBox="1"/>
          <p:nvPr/>
        </p:nvSpPr>
        <p:spPr>
          <a:xfrm>
            <a:off x="2771775" y="5259387"/>
            <a:ext cx="6527800" cy="1477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 = Singleton.SingletonOne;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s1 = S.GetInstance();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s2 = S.GetInstance();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WriteLine(ReferenceEquals(s1, s2));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5be6ee6914be1b7c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16576" cy="61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5be6ee6914be1b7c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25" y="3933325"/>
            <a:ext cx="5246775" cy="28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5be6ee6914be1b7c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15" y="6385326"/>
            <a:ext cx="4480857" cy="4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be6ee6914be1b7c_16"/>
          <p:cNvSpPr txBox="1"/>
          <p:nvPr>
            <p:ph type="title"/>
          </p:nvPr>
        </p:nvSpPr>
        <p:spPr>
          <a:xfrm>
            <a:off x="2092220" y="3"/>
            <a:ext cx="8540700" cy="51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Многопоточный Одиночка</a:t>
            </a:r>
            <a:endParaRPr sz="1900"/>
          </a:p>
        </p:txBody>
      </p:sp>
      <p:pic>
        <p:nvPicPr>
          <p:cNvPr id="566" name="Google Shape;566;g5be6ee6914be1b7c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255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5be6ee6914be1b7c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50" y="1549842"/>
            <a:ext cx="4811400" cy="545830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5be6ee6914be1b7c_16"/>
          <p:cNvSpPr txBox="1"/>
          <p:nvPr>
            <p:ph idx="1" type="body"/>
          </p:nvPr>
        </p:nvSpPr>
        <p:spPr>
          <a:xfrm>
            <a:off x="4332550" y="423950"/>
            <a:ext cx="4404600" cy="16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300">
                <a:highlight>
                  <a:srgbClr val="000000"/>
                </a:highlight>
              </a:rPr>
              <a:t>реализация Одиночки называется "блокировка с двойной проверкой" (double check lock). Она безопасна в многопоточной среде, а также позволяет отложенную инициализацию объекта Одиночки.</a:t>
            </a:r>
            <a:endParaRPr sz="13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6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5" name="Google Shape;575;p16"/>
          <p:cNvSpPr txBox="1"/>
          <p:nvPr>
            <p:ph idx="1" type="body"/>
          </p:nvPr>
        </p:nvSpPr>
        <p:spPr>
          <a:xfrm>
            <a:off x="301625" y="153987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2) Потокобезопасная реализация</a:t>
            </a:r>
            <a:endParaRPr/>
          </a:p>
        </p:txBody>
      </p:sp>
      <p:sp>
        <p:nvSpPr>
          <p:cNvPr id="576" name="Google Shape;576;p16"/>
          <p:cNvSpPr txBox="1"/>
          <p:nvPr/>
        </p:nvSpPr>
        <p:spPr>
          <a:xfrm>
            <a:off x="73025" y="803275"/>
            <a:ext cx="9288462" cy="5908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потокобезопасная реализация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SingletonTwo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	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SingletonTwo _instance;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Locker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SingletonTwo()       {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SingletonTwo GetInstance()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(_instance ==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lock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(Locker)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(_instance ==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_instance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SingletonTwo();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_instance;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7"/>
          <p:cNvSpPr txBox="1"/>
          <p:nvPr>
            <p:ph idx="1" type="body"/>
          </p:nvPr>
        </p:nvSpPr>
        <p:spPr>
          <a:xfrm>
            <a:off x="301650" y="5350746"/>
            <a:ext cx="85407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3) потокобезопасная реализация благодаря свойствам статических полей</a:t>
            </a:r>
            <a:endParaRPr/>
          </a:p>
        </p:txBody>
      </p:sp>
      <p:sp>
        <p:nvSpPr>
          <p:cNvPr id="583" name="Google Shape;583;p17"/>
          <p:cNvSpPr txBox="1"/>
          <p:nvPr/>
        </p:nvSpPr>
        <p:spPr>
          <a:xfrm>
            <a:off x="-5" y="250140"/>
            <a:ext cx="9648900" cy="399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SingletonThree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SingletonThree Instance =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		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SingletonThree();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    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SingletonThree()         {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SingletonThree()        {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SingletonThree GetInstance()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Instance;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p18"/>
          <p:cNvSpPr txBox="1"/>
          <p:nvPr>
            <p:ph idx="1" type="body"/>
          </p:nvPr>
        </p:nvSpPr>
        <p:spPr>
          <a:xfrm>
            <a:off x="117475" y="2286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4) </a:t>
            </a:r>
            <a:r>
              <a:rPr b="1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Реализация через класс Lazy&lt;T&gt;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0" name="Google Shape;590;p18"/>
          <p:cNvSpPr txBox="1"/>
          <p:nvPr/>
        </p:nvSpPr>
        <p:spPr>
          <a:xfrm>
            <a:off x="260350" y="1309687"/>
            <a:ext cx="8842375" cy="2584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SingletonFour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Lazy&lt;SingletonFour&gt; Lazy =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Lazy&lt;SingletonFour&gt;(() =&gt;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SingletonFour());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SingletonFour()         {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SingletonFour GetInstance() =&gt; Lazy.Value;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591" name="Google Shape;591;p18"/>
          <p:cNvSpPr txBox="1"/>
          <p:nvPr/>
        </p:nvSpPr>
        <p:spPr>
          <a:xfrm>
            <a:off x="5364162" y="4375150"/>
            <a:ext cx="3738562" cy="1200150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обратиться к объекту - надо использовать выражение</a:t>
            </a:r>
            <a:r>
              <a:rPr b="0" i="0" lang="en-US" sz="18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Lazy.Value</a:t>
            </a:r>
            <a:r>
              <a:rPr b="0" i="0" lang="en-US" sz="18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 это и есть объект</a:t>
            </a: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cxnSp>
        <p:nvCxnSpPr>
          <p:cNvPr id="592" name="Google Shape;592;p18"/>
          <p:cNvCxnSpPr/>
          <p:nvPr/>
        </p:nvCxnSpPr>
        <p:spPr>
          <a:xfrm flipH="1" rot="10800000">
            <a:off x="7242175" y="3711575"/>
            <a:ext cx="354012" cy="58102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93" name="Google Shape;593;p18"/>
          <p:cNvSpPr txBox="1"/>
          <p:nvPr/>
        </p:nvSpPr>
        <p:spPr>
          <a:xfrm>
            <a:off x="225425" y="5808662"/>
            <a:ext cx="8616950" cy="646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Lazy&lt;T&gt; гарантирует нам, что объект будет создан только тогда, когда в нем есть необходимость.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Одиночка: требования к реализации</a:t>
            </a:r>
            <a:endParaRPr/>
          </a:p>
        </p:txBody>
      </p:sp>
      <p:sp>
        <p:nvSpPr>
          <p:cNvPr id="600" name="Google Shape;600;p19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Корректная работа в многопоточной среде.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«Ленивость» создания экземпляра (желательно).</a:t>
            </a:r>
            <a:endParaRPr/>
          </a:p>
          <a:p>
            <a:pPr indent="-22098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1" name="Google Shape;601;p19"/>
          <p:cNvSpPr txBox="1"/>
          <p:nvPr/>
        </p:nvSpPr>
        <p:spPr>
          <a:xfrm>
            <a:off x="-323850" y="2693987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Одиночка vs статический класс</a:t>
            </a:r>
            <a:endParaRPr/>
          </a:p>
        </p:txBody>
      </p:sp>
      <p:sp>
        <p:nvSpPr>
          <p:cNvPr id="602" name="Google Shape;602;p19"/>
          <p:cNvSpPr txBox="1"/>
          <p:nvPr/>
        </p:nvSpPr>
        <p:spPr>
          <a:xfrm>
            <a:off x="301625" y="3573462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Правило: если состояния нет, методов мало – используйте статический класс. Если есть состояние (поля) или необходима реализация интерфейса – одиночка.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Компромисс: статический класс как фасад для одиночки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be6ee6914be1b7c_26"/>
          <p:cNvSpPr txBox="1"/>
          <p:nvPr>
            <p:ph idx="1" type="body"/>
          </p:nvPr>
        </p:nvSpPr>
        <p:spPr>
          <a:xfrm>
            <a:off x="301625" y="1600200"/>
            <a:ext cx="8540700" cy="44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g5be6ee6914be1b7c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0544"/>
            <a:ext cx="9143999" cy="263691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5be6ee6914be1b7c_26"/>
          <p:cNvSpPr txBox="1"/>
          <p:nvPr>
            <p:ph type="title"/>
          </p:nvPr>
        </p:nvSpPr>
        <p:spPr>
          <a:xfrm>
            <a:off x="301625" y="-12"/>
            <a:ext cx="854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Одиночка (Singleton)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0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Одиночка – антипаттерн?</a:t>
            </a:r>
            <a:endParaRPr/>
          </a:p>
        </p:txBody>
      </p:sp>
      <p:sp>
        <p:nvSpPr>
          <p:cNvPr id="616" name="Google Shape;616;p20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5762" lvl="0" marL="385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Tahoma"/>
              <a:buAutoNum type="arabicPeriod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Нарушает Single Responsibility Principle (прямые обязанности класса </a:t>
            </a: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контроль количества объектов).</a:t>
            </a:r>
            <a:endParaRPr/>
          </a:p>
          <a:p>
            <a:pPr indent="-385762" lvl="0" marL="3857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Tahoma"/>
              <a:buAutoNum type="arabicPeriod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Глобальное состояние (это порождает зависимость от порядка, в котором состояние меняется).</a:t>
            </a:r>
            <a:endParaRPr/>
          </a:p>
          <a:p>
            <a:pPr indent="-385762" lvl="0" marL="3857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Tahoma"/>
              <a:buAutoNum type="arabicPeriod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Скрытые зависимости (не передаётся в параметрах метода).</a:t>
            </a:r>
            <a:endParaRPr/>
          </a:p>
          <a:p>
            <a:pPr indent="-385762" lvl="0" marL="3857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Tahoma"/>
              <a:buAutoNum type="arabicPeriod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Проблемы с тестированием (нельзя использовать Mock-объект + см. п. 2).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a1e77472b95bf5_0"/>
          <p:cNvSpPr txBox="1"/>
          <p:nvPr>
            <p:ph type="title"/>
          </p:nvPr>
        </p:nvSpPr>
        <p:spPr>
          <a:xfrm>
            <a:off x="301650" y="0"/>
            <a:ext cx="8540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Что такое Паттерн?</a:t>
            </a:r>
            <a:endParaRPr/>
          </a:p>
        </p:txBody>
      </p:sp>
      <p:sp>
        <p:nvSpPr>
          <p:cNvPr id="416" name="Google Shape;416;g19a1e77472b95bf5_0"/>
          <p:cNvSpPr txBox="1"/>
          <p:nvPr>
            <p:ph idx="1" type="body"/>
          </p:nvPr>
        </p:nvSpPr>
        <p:spPr>
          <a:xfrm>
            <a:off x="301625" y="1188725"/>
            <a:ext cx="8842500" cy="491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Паттерн проектирования</a:t>
            </a:r>
            <a:r>
              <a:rPr lang="en-US"/>
              <a:t> — это часто встречающееся решение определённой проблемы при проектировании архитектуры программ.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повторимая архитектурная конструкция, представляющая собой решение проблемы проектирования в рамках некоторого часто возникающего контекста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360"/>
              </a:spcBef>
              <a:spcAft>
                <a:spcPts val="0"/>
              </a:spcAft>
              <a:buSzPts val="1800"/>
              <a:buChar char="►"/>
            </a:pPr>
            <a:r>
              <a:rPr lang="en-US" sz="1800">
                <a:solidFill>
                  <a:schemeClr val="lt2"/>
                </a:solidFill>
              </a:rPr>
              <a:t>алгоритм</a:t>
            </a:r>
            <a:r>
              <a:rPr lang="en-US" sz="1800"/>
              <a:t> — это кулинарный рецепт с чёткими шагами, 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>
                <a:solidFill>
                  <a:schemeClr val="lt2"/>
                </a:solidFill>
              </a:rPr>
              <a:t>паттерн</a:t>
            </a:r>
            <a:r>
              <a:rPr lang="en-US" sz="1800"/>
              <a:t> — инженерный чертёж, на котором нарисовано решение, но не конкретные шаги его реализации.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Паттерн Factory Method</a:t>
            </a:r>
            <a:endParaRPr/>
          </a:p>
        </p:txBody>
      </p:sp>
      <p:sp>
        <p:nvSpPr>
          <p:cNvPr id="623" name="Google Shape;623;p21"/>
          <p:cNvSpPr txBox="1"/>
          <p:nvPr>
            <p:ph idx="1" type="body"/>
          </p:nvPr>
        </p:nvSpPr>
        <p:spPr>
          <a:xfrm>
            <a:off x="338137" y="1268412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Virtual Constructor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1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метод, который занимается созданием объектов (общий предок или общий интерфейс).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Решение о том, какой класс использовать для создания объекта принимается либо на основе информации, предоставленной клиентом, либо на основе внутреннего состояния метода.</a:t>
            </a:r>
            <a:endParaRPr/>
          </a:p>
        </p:txBody>
      </p:sp>
      <p:pic>
        <p:nvPicPr>
          <p:cNvPr id="624" name="Google Shape;6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50" y="185737"/>
            <a:ext cx="2100262" cy="141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5be6ee6914be1b7c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63" y="1079937"/>
            <a:ext cx="7734675" cy="46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g65d4d02ec22e423f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199" y="547844"/>
            <a:ext cx="8387624" cy="419516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65d4d02ec22e423f_0"/>
          <p:cNvSpPr txBox="1"/>
          <p:nvPr/>
        </p:nvSpPr>
        <p:spPr>
          <a:xfrm>
            <a:off x="378175" y="4743000"/>
            <a:ext cx="7887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highlight>
                  <a:srgbClr val="000000"/>
                </a:highlight>
              </a:rPr>
              <a:t>просто переместили вызов конструктора из одного конца программы в другой. Но теперь вы сможете переопределить фабричный метод в подклассе, чтобы изменить тип создаваемого продукта.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638" name="Google Shape;638;g65d4d02ec22e423f_0"/>
          <p:cNvSpPr txBox="1"/>
          <p:nvPr/>
        </p:nvSpPr>
        <p:spPr>
          <a:xfrm>
            <a:off x="0" y="0"/>
            <a:ext cx="8765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Подклассы могут изменять класс создаваемых объектов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5d4d02ec22e423f_11"/>
          <p:cNvSpPr txBox="1"/>
          <p:nvPr>
            <p:ph idx="1" type="body"/>
          </p:nvPr>
        </p:nvSpPr>
        <p:spPr>
          <a:xfrm>
            <a:off x="301625" y="0"/>
            <a:ext cx="8540700" cy="62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Все объекты-продукты должны иметь общий интерфейс</a:t>
            </a:r>
            <a:endParaRPr sz="1800"/>
          </a:p>
        </p:txBody>
      </p:sp>
      <p:pic>
        <p:nvPicPr>
          <p:cNvPr id="645" name="Google Shape;645;g65d4d02ec22e423f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25" y="626400"/>
            <a:ext cx="8540700" cy="497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5d4d02ec22e423f_31"/>
          <p:cNvSpPr txBox="1"/>
          <p:nvPr>
            <p:ph idx="1" type="body"/>
          </p:nvPr>
        </p:nvSpPr>
        <p:spPr>
          <a:xfrm>
            <a:off x="301625" y="0"/>
            <a:ext cx="8540700" cy="62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Пока все продукты реализуют общий интерфейс, их объекты можно взаимозаменять в клиентском коде</a:t>
            </a:r>
            <a:endParaRPr sz="1800"/>
          </a:p>
        </p:txBody>
      </p:sp>
      <p:pic>
        <p:nvPicPr>
          <p:cNvPr id="652" name="Google Shape;652;g65d4d02ec22e423f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24" y="956776"/>
            <a:ext cx="8074400" cy="49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2"/>
          <p:cNvSpPr txBox="1"/>
          <p:nvPr>
            <p:ph idx="1" type="body"/>
          </p:nvPr>
        </p:nvSpPr>
        <p:spPr>
          <a:xfrm>
            <a:off x="5" y="856814"/>
            <a:ext cx="8540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Печь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Строитель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Документы…</a:t>
            </a:r>
            <a:endParaRPr/>
          </a:p>
        </p:txBody>
      </p:sp>
      <p:pic>
        <p:nvPicPr>
          <p:cNvPr id="659" name="Google Shape;6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5375" y="-12700"/>
            <a:ext cx="5483225" cy="3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87" y="2781300"/>
            <a:ext cx="4929187" cy="246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2225" y="2894012"/>
            <a:ext cx="3843337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1400" y="5246687"/>
            <a:ext cx="4521200" cy="2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5d4d02ec22e423f_38"/>
          <p:cNvSpPr txBox="1"/>
          <p:nvPr>
            <p:ph type="title"/>
          </p:nvPr>
        </p:nvSpPr>
        <p:spPr>
          <a:xfrm>
            <a:off x="301625" y="228600"/>
            <a:ext cx="8540700" cy="60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Структура</a:t>
            </a:r>
            <a:endParaRPr sz="3000"/>
          </a:p>
        </p:txBody>
      </p:sp>
      <p:sp>
        <p:nvSpPr>
          <p:cNvPr id="669" name="Google Shape;669;g65d4d02ec22e423f_38"/>
          <p:cNvSpPr txBox="1"/>
          <p:nvPr>
            <p:ph idx="1" type="body"/>
          </p:nvPr>
        </p:nvSpPr>
        <p:spPr>
          <a:xfrm>
            <a:off x="301625" y="1600200"/>
            <a:ext cx="8540700" cy="44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g65d4d02ec22e423f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3" y="910200"/>
            <a:ext cx="8980927" cy="50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g65d4d02ec22e423f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9" y="819600"/>
            <a:ext cx="8974119" cy="58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65d4d02ec22e423f_68"/>
          <p:cNvSpPr txBox="1"/>
          <p:nvPr/>
        </p:nvSpPr>
        <p:spPr>
          <a:xfrm>
            <a:off x="0" y="0"/>
            <a:ext cx="3395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Фабричный метод объявлен в классе диалогов. Его подклассы относятся к различным операционным системам.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678" name="Google Shape;678;g65d4d02ec22e423f_68"/>
          <p:cNvSpPr txBox="1"/>
          <p:nvPr/>
        </p:nvSpPr>
        <p:spPr>
          <a:xfrm>
            <a:off x="5521046" y="5033356"/>
            <a:ext cx="37713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не нужно переписывать логику диалогов под каждую систему. Подклассы могут наследовать почти весь код из базового диалога, изменяя типы кнопок и других элементов, из которых базовый код строит окна графического пользовательского интерфейса.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679" name="Google Shape;679;g65d4d02ec22e423f_68"/>
          <p:cNvSpPr txBox="1"/>
          <p:nvPr/>
        </p:nvSpPr>
        <p:spPr>
          <a:xfrm>
            <a:off x="6059066" y="454537"/>
            <a:ext cx="3000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Базовый класс диалогов работает с кнопками через их общий программный интерфейс. Поэтому, какую вариацию кнопок ни вернул бы фабричный метод, диалог останется рабочим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680" name="Google Shape;680;g65d4d02ec22e423f_68"/>
          <p:cNvSpPr txBox="1"/>
          <p:nvPr/>
        </p:nvSpPr>
        <p:spPr>
          <a:xfrm>
            <a:off x="4163261" y="2849830"/>
            <a:ext cx="2618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Базовый класс не зависит от конкретных классов кнопок, оставляя подклассам решение о том, какой тип кнопок создавать.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65d4d02ec22e423f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61" y="0"/>
            <a:ext cx="74444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g65d4d02ec22e423f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67550" cy="5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65d4d02ec22e423f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860" y="2365775"/>
            <a:ext cx="4812141" cy="44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8cf38693ef58926_0"/>
          <p:cNvSpPr txBox="1"/>
          <p:nvPr>
            <p:ph type="title"/>
          </p:nvPr>
        </p:nvSpPr>
        <p:spPr>
          <a:xfrm>
            <a:off x="301625" y="228600"/>
            <a:ext cx="8540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Описание паттернов состоит:</a:t>
            </a:r>
            <a:endParaRPr sz="2400"/>
          </a:p>
        </p:txBody>
      </p:sp>
      <p:sp>
        <p:nvSpPr>
          <p:cNvPr id="423" name="Google Shape;423;g38cf38693ef58926_0"/>
          <p:cNvSpPr txBox="1"/>
          <p:nvPr>
            <p:ph idx="1" type="body"/>
          </p:nvPr>
        </p:nvSpPr>
        <p:spPr>
          <a:xfrm>
            <a:off x="301625" y="1600200"/>
            <a:ext cx="8540700" cy="44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проблема, которую решает паттерн;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мотивации к решению проблемы способом, который предлагает паттерн;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структуры классов, составляющих решение;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примера на одном из языков программирования;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особенностей реализации в различных контекстах;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связей с другими паттернами.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65d4d02ec22e423f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19950" cy="65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65d4d02ec22e423f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449" y="1492350"/>
            <a:ext cx="2215425" cy="12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65d4d02ec22e423f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883" y="5945026"/>
            <a:ext cx="3617124" cy="9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Фабричный метод: схема</a:t>
            </a:r>
            <a:endParaRPr/>
          </a:p>
        </p:txBody>
      </p:sp>
      <p:sp>
        <p:nvSpPr>
          <p:cNvPr id="708" name="Google Shape;708;p23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" y="1331912"/>
            <a:ext cx="7675562" cy="476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4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Фабричный метод: вариант 1</a:t>
            </a:r>
            <a:endParaRPr/>
          </a:p>
        </p:txBody>
      </p:sp>
      <p:sp>
        <p:nvSpPr>
          <p:cNvPr id="716" name="Google Shape;716;p24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Классическая реализация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/>
          </a:p>
        </p:txBody>
      </p:sp>
      <p:pic>
        <p:nvPicPr>
          <p:cNvPr id="717" name="Google Shape;7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2924175"/>
            <a:ext cx="9102725" cy="296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5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Фабричный метод: вариант 2</a:t>
            </a:r>
            <a:endParaRPr/>
          </a:p>
        </p:txBody>
      </p:sp>
      <p:sp>
        <p:nvSpPr>
          <p:cNvPr id="723" name="Google Shape;723;p25"/>
          <p:cNvSpPr txBox="1"/>
          <p:nvPr>
            <p:ph idx="1" type="body"/>
          </p:nvPr>
        </p:nvSpPr>
        <p:spPr>
          <a:xfrm>
            <a:off x="312737" y="1484312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(Статический) метод с параметром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информация о конкретном требуемом объекте передаётся в статический метод (а там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switch-case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или reflection).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6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9" name="Google Shape;729;p26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0" name="Google Shape;730;p26"/>
          <p:cNvSpPr txBox="1"/>
          <p:nvPr/>
        </p:nvSpPr>
        <p:spPr>
          <a:xfrm>
            <a:off x="185737" y="125412"/>
            <a:ext cx="7437437" cy="830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IProduct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ShipFrom();    }</a:t>
            </a:r>
            <a:endParaRPr/>
          </a:p>
        </p:txBody>
      </p:sp>
      <p:sp>
        <p:nvSpPr>
          <p:cNvPr id="731" name="Google Shape;731;p26"/>
          <p:cNvSpPr txBox="1"/>
          <p:nvPr/>
        </p:nvSpPr>
        <p:spPr>
          <a:xfrm>
            <a:off x="107950" y="1104900"/>
            <a:ext cx="8604250" cy="1570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ProductFromAfrica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IProduct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ShipFrom()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"from South Africa"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732" name="Google Shape;732;p26"/>
          <p:cNvSpPr txBox="1"/>
          <p:nvPr/>
        </p:nvSpPr>
        <p:spPr>
          <a:xfrm>
            <a:off x="107950" y="2894012"/>
            <a:ext cx="9447212" cy="1570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ProductFromSpain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IProduct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ShipFrom()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"from Spain"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733" name="Google Shape;733;p26"/>
          <p:cNvSpPr txBox="1"/>
          <p:nvPr/>
        </p:nvSpPr>
        <p:spPr>
          <a:xfrm>
            <a:off x="0" y="4608512"/>
            <a:ext cx="9396412" cy="1570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DefaultProduct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IProduct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ShipFrom()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 </a:t>
            </a:r>
            <a:r>
              <a:rPr b="0" i="0" lang="en-US" sz="24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"not available"</a:t>
            </a: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None/>
            </a:pPr>
            <a:r>
              <a:rPr b="0" i="0" lang="en-US" sz="2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7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p27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0" name="Google Shape;740;p27"/>
          <p:cNvSpPr txBox="1"/>
          <p:nvPr/>
        </p:nvSpPr>
        <p:spPr>
          <a:xfrm>
            <a:off x="179387" y="0"/>
            <a:ext cx="8662987" cy="4708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Creator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IProduct FactoryMethod(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month)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(month &gt;= 4 &amp;&amp; month &lt;= 11)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ProductFromAfrica();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(month == 1 || month == 2 || month == 12)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ProductFromSpain();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DefaultProduct();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741" name="Google Shape;741;p27"/>
          <p:cNvSpPr txBox="1"/>
          <p:nvPr/>
        </p:nvSpPr>
        <p:spPr>
          <a:xfrm>
            <a:off x="146050" y="4708525"/>
            <a:ext cx="9364662" cy="1939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creator =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Creator();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n-US" sz="20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= 1; i &lt;= 12;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IProduct product = creator.FactoryMethod(i);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WriteLine(</a:t>
            </a:r>
            <a:r>
              <a:rPr b="0" i="0" lang="en-US" sz="20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"Tovar "</a:t>
            </a: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product.ShipFrom());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None/>
            </a:pPr>
            <a:r>
              <a:rPr b="0" i="0" lang="en-US" sz="20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Фабричный метод – примеры в .NET</a:t>
            </a:r>
            <a:endParaRPr/>
          </a:p>
        </p:txBody>
      </p:sp>
      <p:sp>
        <p:nvSpPr>
          <p:cNvPr id="747" name="Google Shape;747;p28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.CreateInstance()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Activator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.CreateInstance()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StringComparer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.Create()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IControllerFactory</a:t>
            </a:r>
            <a:r>
              <a:rPr b="0" i="0" lang="en-US" sz="3200" u="none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(полиморфная фабрика, ASP.NET MVC)</a:t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Timespan</a:t>
            </a:r>
            <a:r>
              <a:rPr b="0" i="0" lang="en-US" sz="28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.FromSecond()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5d4d02ec22e423f_81"/>
          <p:cNvSpPr txBox="1"/>
          <p:nvPr>
            <p:ph type="title"/>
          </p:nvPr>
        </p:nvSpPr>
        <p:spPr>
          <a:xfrm>
            <a:off x="301625" y="0"/>
            <a:ext cx="8540700" cy="72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Применимость</a:t>
            </a:r>
            <a:endParaRPr sz="3000"/>
          </a:p>
        </p:txBody>
      </p:sp>
      <p:sp>
        <p:nvSpPr>
          <p:cNvPr id="754" name="Google Shape;754;g65d4d02ec22e423f_81"/>
          <p:cNvSpPr txBox="1"/>
          <p:nvPr>
            <p:ph idx="1" type="body"/>
          </p:nvPr>
        </p:nvSpPr>
        <p:spPr>
          <a:xfrm>
            <a:off x="301625" y="729000"/>
            <a:ext cx="8540700" cy="537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Когда заранее неизвестны типы и зависимости объектов, с которыми должен работать ваш код.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000000"/>
                </a:highlight>
              </a:rPr>
              <a:t>чтобы добавить поддержку нового продукта, вам нужно создать новый подкласс и определить в нём фабричный метод, возвращая оттуда экземпляр нового продукта.</a:t>
            </a:r>
            <a:endParaRPr sz="1800">
              <a:highlight>
                <a:srgbClr val="000000"/>
              </a:highlight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►"/>
            </a:pPr>
            <a:r>
              <a:rPr lang="en-US" sz="1800"/>
              <a:t>Когда вы хотите дать возможность пользователям расширять части вашего фреймворка или библиотеки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►"/>
            </a:pPr>
            <a:r>
              <a:rPr lang="en-US" sz="1800"/>
              <a:t>Когда вы хотите экономить системные ресурсы, повторно используя уже созданные объекты, вместо порождения новых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9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1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Достоинства и недостатки</a:t>
            </a:r>
            <a:br>
              <a:rPr b="1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sp>
        <p:nvSpPr>
          <p:cNvPr id="760" name="Google Shape;760;p29"/>
          <p:cNvSpPr txBox="1"/>
          <p:nvPr>
            <p:ph idx="1" type="body"/>
          </p:nvPr>
        </p:nvSpPr>
        <p:spPr>
          <a:xfrm>
            <a:off x="179387" y="1052512"/>
            <a:ext cx="85407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 Избавляет класс от привязки к конкретным классам продуктов.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 Выделяет код производства продуктов в одно место, упрощая поддержку кода.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+ Упрощает добавление новых продуктов в программу.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  Реализует </a:t>
            </a:r>
            <a:r>
              <a:rPr b="0" i="1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принцип открытости/закрытости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- Может привести к созданию больших </a:t>
            </a: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параллельных иерархий классов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так как для каждого класса продукта надо создать свой подкласс создателя.</a:t>
            </a:r>
            <a:endParaRPr/>
          </a:p>
          <a:p>
            <a:pPr indent="-20066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0"/>
          <p:cNvSpPr txBox="1"/>
          <p:nvPr>
            <p:ph type="title"/>
          </p:nvPr>
        </p:nvSpPr>
        <p:spPr>
          <a:xfrm>
            <a:off x="277812" y="-18415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Паттерн Abstract Factory</a:t>
            </a:r>
            <a:endParaRPr/>
          </a:p>
        </p:txBody>
      </p:sp>
      <p:sp>
        <p:nvSpPr>
          <p:cNvPr id="767" name="Google Shape;767;p30"/>
          <p:cNvSpPr txBox="1"/>
          <p:nvPr>
            <p:ph idx="1" type="body"/>
          </p:nvPr>
        </p:nvSpPr>
        <p:spPr>
          <a:xfrm>
            <a:off x="277812" y="542812"/>
            <a:ext cx="85407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паттерн, порождающий объекты Kit (инструментарий)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1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	Предоставляет интерфейс для создания семейств взаимосвязанных или взаимозависимых объектов, не специфицируя их конкретных классов.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1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Пример: ЭУ, языковая </a:t>
            </a:r>
            <a:endParaRPr b="0" i="1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1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поддержка, печка,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1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военная игра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pic>
        <p:nvPicPr>
          <p:cNvPr id="768" name="Google Shape;7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2862" y="20637"/>
            <a:ext cx="1481137" cy="117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400" y="4389225"/>
            <a:ext cx="3721601" cy="24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"/>
          <p:cNvSpPr txBox="1"/>
          <p:nvPr>
            <p:ph idx="1" type="body"/>
          </p:nvPr>
        </p:nvSpPr>
        <p:spPr>
          <a:xfrm>
            <a:off x="301625" y="571500"/>
            <a:ext cx="85407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решения часто встречающихся проблем в области разработки программного обеспечения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1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повторимая архитектурная конструкция</a:t>
            </a: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представляющая собой </a:t>
            </a:r>
            <a:r>
              <a:rPr b="0" i="0" lang="en-US" sz="3200" u="sng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решение проблемы</a:t>
            </a: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проектирования в рамках некоторого </a:t>
            </a:r>
            <a:r>
              <a:rPr b="0" i="0" lang="en-US" sz="3200" u="sng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часто возникающего контекста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Э. Гамма Р. Хелм Р. Джонсон Дж. Влиссидес .   Приемы объектно-ориентированного проектирования. Паттерны проектирования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6"/>
            <a:ext cx="5239800" cy="39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1"/>
          <p:cNvSpPr txBox="1"/>
          <p:nvPr/>
        </p:nvSpPr>
        <p:spPr>
          <a:xfrm>
            <a:off x="977827" y="-7"/>
            <a:ext cx="3000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Семейство зависимых продуктов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777" name="Google Shape;777;p31"/>
          <p:cNvSpPr txBox="1"/>
          <p:nvPr>
            <p:ph type="title"/>
          </p:nvPr>
        </p:nvSpPr>
        <p:spPr>
          <a:xfrm>
            <a:off x="6054511" y="-206191"/>
            <a:ext cx="854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</a:t>
            </a:r>
            <a:r>
              <a:rPr lang="en-US"/>
              <a:t>роблема</a:t>
            </a:r>
            <a:endParaRPr/>
          </a:p>
        </p:txBody>
      </p:sp>
      <p:pic>
        <p:nvPicPr>
          <p:cNvPr id="778" name="Google Shape;778;p31"/>
          <p:cNvPicPr preferRelativeResize="0"/>
          <p:nvPr/>
        </p:nvPicPr>
        <p:blipFill rotWithShape="1">
          <a:blip r:embed="rId4">
            <a:alphaModFix/>
          </a:blip>
          <a:srcRect b="0" l="0" r="0" t="3790"/>
          <a:stretch/>
        </p:blipFill>
        <p:spPr>
          <a:xfrm>
            <a:off x="3492425" y="3985200"/>
            <a:ext cx="5651576" cy="28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1"/>
          <p:cNvSpPr txBox="1"/>
          <p:nvPr/>
        </p:nvSpPr>
        <p:spPr>
          <a:xfrm>
            <a:off x="5239800" y="1053750"/>
            <a:ext cx="37731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highlight>
                  <a:srgbClr val="000000"/>
                </a:highlight>
              </a:rPr>
              <a:t>нужен такой способ создавать объекты продуктов, чтобы они сочетались с другими продуктами того же семейства. Это важно, так как клиенты расстраиваются, если получают несочетающуюся мебель.</a:t>
            </a:r>
            <a:endParaRPr sz="16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780" name="Google Shape;780;p31"/>
          <p:cNvSpPr txBox="1"/>
          <p:nvPr/>
        </p:nvSpPr>
        <p:spPr>
          <a:xfrm>
            <a:off x="0" y="4274250"/>
            <a:ext cx="3492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не хотите вносить изменения в существующий код при добавлении новых продуктов или семейcтв в программу. Поставщики часто обновляют свои каталоги, и вы бы не хотели менять уже написанный код каждый раз при получении новых моделей мебели.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g65d4d02ec22e423f_8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573" y="2210225"/>
            <a:ext cx="5887500" cy="4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65d4d02ec22e423f_87"/>
          <p:cNvSpPr txBox="1"/>
          <p:nvPr>
            <p:ph idx="4294967295" type="title"/>
          </p:nvPr>
        </p:nvSpPr>
        <p:spPr>
          <a:xfrm>
            <a:off x="-3" y="-256625"/>
            <a:ext cx="32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Решение</a:t>
            </a:r>
            <a:endParaRPr/>
          </a:p>
        </p:txBody>
      </p:sp>
      <p:sp>
        <p:nvSpPr>
          <p:cNvPr id="788" name="Google Shape;788;g65d4d02ec22e423f_87"/>
          <p:cNvSpPr txBox="1"/>
          <p:nvPr/>
        </p:nvSpPr>
        <p:spPr>
          <a:xfrm>
            <a:off x="775750" y="599975"/>
            <a:ext cx="7808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паттерн Абстрактная фабрика предлагает </a:t>
            </a:r>
            <a:r>
              <a:rPr lang="en-US" sz="2400">
                <a:solidFill>
                  <a:schemeClr val="lt2"/>
                </a:solidFill>
              </a:rPr>
              <a:t>выделить общие интерфейсы для отдельных продуктов,</a:t>
            </a:r>
            <a:r>
              <a:rPr lang="en-US" sz="2400">
                <a:solidFill>
                  <a:srgbClr val="FFFFFF"/>
                </a:solidFill>
              </a:rPr>
              <a:t> составляющих семейства.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89" name="Google Shape;789;g65d4d02ec22e423f_87"/>
          <p:cNvSpPr txBox="1"/>
          <p:nvPr/>
        </p:nvSpPr>
        <p:spPr>
          <a:xfrm>
            <a:off x="5237477" y="2778750"/>
            <a:ext cx="37854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000000"/>
                </a:highlight>
              </a:rPr>
              <a:t>Так, все вариации кресел получат общий интерфейс Кресло, все диваны реализуют интерфейс Диван и так далее.</a:t>
            </a:r>
            <a:endParaRPr sz="18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32"/>
          <p:cNvPicPr preferRelativeResize="0"/>
          <p:nvPr/>
        </p:nvPicPr>
        <p:blipFill rotWithShape="1">
          <a:blip r:embed="rId3">
            <a:alphaModFix/>
          </a:blip>
          <a:srcRect b="0" l="3976" r="4178" t="0"/>
          <a:stretch/>
        </p:blipFill>
        <p:spPr>
          <a:xfrm>
            <a:off x="0" y="1646075"/>
            <a:ext cx="8131999" cy="49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32"/>
          <p:cNvSpPr txBox="1"/>
          <p:nvPr/>
        </p:nvSpPr>
        <p:spPr>
          <a:xfrm>
            <a:off x="0" y="0"/>
            <a:ext cx="9323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создаёте </a:t>
            </a:r>
            <a:r>
              <a:rPr lang="en-US" sz="2400">
                <a:solidFill>
                  <a:schemeClr val="lt2"/>
                </a:solidFill>
              </a:rPr>
              <a:t>абстрактную фабрику</a:t>
            </a:r>
            <a:r>
              <a:rPr lang="en-US" sz="2400">
                <a:solidFill>
                  <a:srgbClr val="FFFFFF"/>
                </a:solidFill>
              </a:rPr>
              <a:t> — общий интерфейс, который содержит методы создания всех продуктов семейства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97" name="Google Shape;797;p32"/>
          <p:cNvSpPr txBox="1"/>
          <p:nvPr/>
        </p:nvSpPr>
        <p:spPr>
          <a:xfrm>
            <a:off x="5729412" y="1187590"/>
            <a:ext cx="34146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Эти операции </a:t>
            </a:r>
            <a:r>
              <a:rPr lang="en-US">
                <a:solidFill>
                  <a:schemeClr val="lt2"/>
                </a:solidFill>
                <a:highlight>
                  <a:srgbClr val="000000"/>
                </a:highlight>
              </a:rPr>
              <a:t>должны возвращать абстрактные типы продуктов,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 представленные интерфейсами, которые мы выделили ранее — Кресла, Диваны и Столики.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65d4d02ec22e423f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891" y="2553291"/>
            <a:ext cx="7678650" cy="40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65d4d02ec22e423f_106"/>
          <p:cNvSpPr txBox="1"/>
          <p:nvPr/>
        </p:nvSpPr>
        <p:spPr>
          <a:xfrm>
            <a:off x="366300" y="191401"/>
            <a:ext cx="8411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клиентский код просит фабрику сделать стул. Он не знает, какого типа была эта фабрика.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Он не знает, получит викторианский или модерновый стул. Для него важно, чтобы на стуле можно было сидеть и чтобы этот стул отлично смотрелся с диваном той же фабрики.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5d4d02ec22e423f_117"/>
          <p:cNvSpPr txBox="1"/>
          <p:nvPr>
            <p:ph idx="4294967295" type="title"/>
          </p:nvPr>
        </p:nvSpPr>
        <p:spPr>
          <a:xfrm>
            <a:off x="-2016842" y="117098"/>
            <a:ext cx="8540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2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Абстрактная фабрика: схема</a:t>
            </a:r>
            <a:endParaRPr sz="2400"/>
          </a:p>
        </p:txBody>
      </p:sp>
      <p:pic>
        <p:nvPicPr>
          <p:cNvPr id="811" name="Google Shape;811;g65d4d02ec22e423f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998"/>
            <a:ext cx="8839200" cy="592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3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Абстрактная фабрика: схема</a:t>
            </a:r>
            <a:endParaRPr/>
          </a:p>
        </p:txBody>
      </p:sp>
      <p:pic>
        <p:nvPicPr>
          <p:cNvPr id="818" name="Google Shape;818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25" y="1371600"/>
            <a:ext cx="8108950" cy="53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4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4" name="Google Shape;824;p34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p34"/>
          <p:cNvSpPr txBox="1"/>
          <p:nvPr/>
        </p:nvSpPr>
        <p:spPr>
          <a:xfrm>
            <a:off x="3175" y="228600"/>
            <a:ext cx="6584950" cy="9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IBag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Material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26" name="Google Shape;826;p34"/>
          <p:cNvSpPr txBox="1"/>
          <p:nvPr/>
        </p:nvSpPr>
        <p:spPr>
          <a:xfrm>
            <a:off x="-26987" y="1204912"/>
            <a:ext cx="7088187" cy="922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PoochyBag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IBag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Material =&gt; 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"Plastic"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27" name="Google Shape;827;p34"/>
          <p:cNvSpPr txBox="1"/>
          <p:nvPr/>
        </p:nvSpPr>
        <p:spPr>
          <a:xfrm>
            <a:off x="-238125" y="2212975"/>
            <a:ext cx="7510462" cy="9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GucciBag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IBag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Material =&gt; 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"Crocodile skin"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28" name="Google Shape;828;p34"/>
          <p:cNvSpPr txBox="1"/>
          <p:nvPr/>
        </p:nvSpPr>
        <p:spPr>
          <a:xfrm>
            <a:off x="301625" y="3384550"/>
            <a:ext cx="5281612" cy="9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IShoes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Price {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29" name="Google Shape;829;p34"/>
          <p:cNvSpPr txBox="1"/>
          <p:nvPr/>
        </p:nvSpPr>
        <p:spPr>
          <a:xfrm>
            <a:off x="107950" y="4556125"/>
            <a:ext cx="5111750" cy="9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PoochyShoes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IShoes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Price =&gt; 50;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30" name="Google Shape;830;p34"/>
          <p:cNvSpPr txBox="1"/>
          <p:nvPr/>
        </p:nvSpPr>
        <p:spPr>
          <a:xfrm>
            <a:off x="239712" y="5743575"/>
            <a:ext cx="6556375" cy="922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GucciShoes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IShoes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Price =&gt; 1000;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5d4d02ec22e423f_1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g65d4d02ec22e423f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3" y="889713"/>
            <a:ext cx="8403099" cy="36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g65d4d02ec22e423f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330" y="152400"/>
            <a:ext cx="6168189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g65d4d02ec22e423f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81825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endParaRPr/>
          </a:p>
        </p:txBody>
      </p:sp>
      <p:sp>
        <p:nvSpPr>
          <p:cNvPr id="435" name="Google Shape;435;p4"/>
          <p:cNvSpPr txBox="1"/>
          <p:nvPr>
            <p:ph idx="1" type="body"/>
          </p:nvPr>
        </p:nvSpPr>
        <p:spPr>
          <a:xfrm>
            <a:off x="268287" y="1196975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Паттерны формируют «универсальный язык» для разработчиков. Следствия: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уменьшается время на обсуждение и принятие решения по разработке (общий словарь);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формируется одинаковое понимание дизайна;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улучшается понимание работы сторонних инструментов и библиотек;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Стандартизация кода и проверенные решения.</a:t>
            </a:r>
            <a:endParaRPr/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g65d4d02ec22e423f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4188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65d4d02ec22e423f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150" y="2336701"/>
            <a:ext cx="3827850" cy="23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65d4d02ec22e423f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631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65d4d02ec22e423f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682" y="4049387"/>
            <a:ext cx="4825125" cy="12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5d4d02ec22e423f_153"/>
          <p:cNvSpPr txBox="1"/>
          <p:nvPr>
            <p:ph type="title"/>
          </p:nvPr>
        </p:nvSpPr>
        <p:spPr>
          <a:xfrm>
            <a:off x="301625" y="228600"/>
            <a:ext cx="8540700" cy="46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Применимость</a:t>
            </a:r>
            <a:endParaRPr sz="3000"/>
          </a:p>
        </p:txBody>
      </p:sp>
      <p:sp>
        <p:nvSpPr>
          <p:cNvPr id="870" name="Google Shape;870;g65d4d02ec22e423f_153"/>
          <p:cNvSpPr txBox="1"/>
          <p:nvPr>
            <p:ph idx="1" type="body"/>
          </p:nvPr>
        </p:nvSpPr>
        <p:spPr>
          <a:xfrm>
            <a:off x="301625" y="1600200"/>
            <a:ext cx="8540700" cy="44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Когда бизнес-логика программы должна работать с разными видами связанных друг с другом продуктов, не завися от конкретных классов продуктов.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Когда в программе уже используется Фабричный метод, но очередные изменения предполагают введение новых типов продуктов.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5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6" name="Google Shape;876;p35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7" name="Google Shape;877;p35"/>
          <p:cNvSpPr txBox="1"/>
          <p:nvPr/>
        </p:nvSpPr>
        <p:spPr>
          <a:xfrm>
            <a:off x="301625" y="228600"/>
            <a:ext cx="5094287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IFactory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IBag CreateBag();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IShoes CreateShoes();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78" name="Google Shape;878;p35"/>
          <p:cNvSpPr txBox="1"/>
          <p:nvPr/>
        </p:nvSpPr>
        <p:spPr>
          <a:xfrm>
            <a:off x="203200" y="1484312"/>
            <a:ext cx="8262937" cy="1754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GucciFactory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IFactory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IBag CreateBag()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GucciBag();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IShoes CreateShoes()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GucciShoes();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79" name="Google Shape;879;p35"/>
          <p:cNvSpPr txBox="1"/>
          <p:nvPr/>
        </p:nvSpPr>
        <p:spPr>
          <a:xfrm>
            <a:off x="203200" y="3351212"/>
            <a:ext cx="7759700" cy="1754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ChinaFactory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IFactory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IBag CreateBag()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PoochyBag();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IShoes CreateShoes()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PoochyShoes();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880" name="Google Shape;880;p35"/>
          <p:cNvSpPr txBox="1"/>
          <p:nvPr/>
        </p:nvSpPr>
        <p:spPr>
          <a:xfrm>
            <a:off x="198437" y="5194300"/>
            <a:ext cx="9731375" cy="1477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IFactory factory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ChinaFactory();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//IFactory factory = new GucciFactory();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bag = factory.CreateBag();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shoes = factory.CreateShoes();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WriteLine(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$"Bag from 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{bag.Material}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and shoes cost 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{shoes.Price}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."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6"/>
          <p:cNvSpPr txBox="1"/>
          <p:nvPr>
            <p:ph type="title"/>
          </p:nvPr>
        </p:nvSpPr>
        <p:spPr>
          <a:xfrm>
            <a:off x="-573125" y="228600"/>
            <a:ext cx="995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ahoma"/>
              <a:buNone/>
            </a:pPr>
            <a:r>
              <a:rPr b="0" i="0" lang="en-US" sz="30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Абстрактная фабрика vs Фабричный метод</a:t>
            </a:r>
            <a:endParaRPr sz="3000"/>
          </a:p>
        </p:txBody>
      </p:sp>
      <p:sp>
        <p:nvSpPr>
          <p:cNvPr id="886" name="Google Shape;886;p36"/>
          <p:cNvSpPr txBox="1"/>
          <p:nvPr>
            <p:ph idx="1" type="body"/>
          </p:nvPr>
        </p:nvSpPr>
        <p:spPr>
          <a:xfrm>
            <a:off x="179375" y="1141522"/>
            <a:ext cx="75945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Абстрактная фабрика – создания </a:t>
            </a: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набора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объектов;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фабричный метод – создание </a:t>
            </a: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одного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объекта.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Абстрактная фабрика – условия создания конкретного набора объектов определяются конкретной фабрикой;</a:t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lang="en-US" sz="2800"/>
              <a:t>ф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абричный метод – условия создания </a:t>
            </a:r>
            <a:r>
              <a:rPr b="0" i="1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могут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передаваться в метод извне.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7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ahoma"/>
              <a:buNone/>
            </a:pPr>
            <a:r>
              <a:rPr b="0" i="0" lang="en-US" sz="36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Абстрактная фабрика в .NET Framework</a:t>
            </a:r>
            <a:endParaRPr/>
          </a:p>
        </p:txBody>
      </p:sp>
      <p:sp>
        <p:nvSpPr>
          <p:cNvPr id="893" name="Google Shape;893;p37"/>
          <p:cNvSpPr txBox="1"/>
          <p:nvPr>
            <p:ph idx="1" type="body"/>
          </p:nvPr>
        </p:nvSpPr>
        <p:spPr>
          <a:xfrm>
            <a:off x="301625" y="1628775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Класс </a:t>
            </a:r>
            <a:r>
              <a:rPr b="0" i="0" lang="en-US" sz="24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DbProviderFactory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из ADO.NET с методами </a:t>
            </a:r>
            <a:r>
              <a:rPr b="0" i="0" lang="en-US" sz="24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CreateCommand()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0" lang="en-US" sz="24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CreateConnection()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Класс </a:t>
            </a:r>
            <a:r>
              <a:rPr b="0" i="0" lang="en-US" sz="24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SymetricAlgorithm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с методами </a:t>
            </a:r>
            <a:r>
              <a:rPr b="0" i="0" lang="en-US" sz="24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CreateEncryptor()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и </a:t>
            </a:r>
            <a:r>
              <a:rPr b="0" i="0" lang="en-US" sz="24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CreateDecryptor()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  <p:pic>
        <p:nvPicPr>
          <p:cNvPr id="894" name="Google Shape;8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262" y="4005262"/>
            <a:ext cx="3438525" cy="270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1" name="Google Shape;901;p38"/>
          <p:cNvSpPr txBox="1"/>
          <p:nvPr>
            <p:ph idx="1" type="body"/>
          </p:nvPr>
        </p:nvSpPr>
        <p:spPr>
          <a:xfrm>
            <a:off x="301625" y="857250"/>
            <a:ext cx="8540750" cy="524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sng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Достоинства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Скрывает сам процесс порождения объектов, а также делает систему независимой от типов создаваемых объектов.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Позволяет быстро настраивать систему на нужное семейство создаваемых объектов.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sng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Недостатки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Трудно добавлять новые типы создаваемых продуктов или заменять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9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Применимость</a:t>
            </a:r>
            <a:endParaRPr/>
          </a:p>
        </p:txBody>
      </p:sp>
      <p:sp>
        <p:nvSpPr>
          <p:cNvPr id="907" name="Google Shape;907;p39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Когда система не должна зависеть от способа создания и компоновки новых объектов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Когда создаваемые объекты должны использоваться вместе и являются взаимосвязанными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0"/>
          <p:cNvSpPr txBox="1"/>
          <p:nvPr>
            <p:ph type="title"/>
          </p:nvPr>
        </p:nvSpPr>
        <p:spPr>
          <a:xfrm>
            <a:off x="-573075" y="112703"/>
            <a:ext cx="85407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36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Паттерн Строитель</a:t>
            </a:r>
            <a:r>
              <a:rPr lang="en-US" sz="3600"/>
              <a:t>. </a:t>
            </a:r>
            <a:r>
              <a:rPr b="0" i="0" lang="en-US" sz="36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Builder</a:t>
            </a:r>
            <a:endParaRPr sz="3600"/>
          </a:p>
        </p:txBody>
      </p:sp>
      <p:sp>
        <p:nvSpPr>
          <p:cNvPr id="913" name="Google Shape;913;p40"/>
          <p:cNvSpPr txBox="1"/>
          <p:nvPr>
            <p:ph idx="1" type="body"/>
          </p:nvPr>
        </p:nvSpPr>
        <p:spPr>
          <a:xfrm>
            <a:off x="87300" y="926599"/>
            <a:ext cx="8540700" cy="4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определяет процесс поэтапного конструирования сложного объекта, в результате которого могут получаться разные представления этого объекта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Use case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нужно создать объект 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сообщение электронной почты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 У сообщения есть отдельные компоненты (заголовок, адресаты, кому копия, attachments). Некоторым клиентам нужны не все компоненты.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документ в разных форматах</a:t>
            </a:r>
            <a:endParaRPr/>
          </a:p>
        </p:txBody>
      </p:sp>
      <p:pic>
        <p:nvPicPr>
          <p:cNvPr id="914" name="Google Shape;91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7" y="66675"/>
            <a:ext cx="1652587" cy="157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850" y="4406025"/>
            <a:ext cx="3733150" cy="24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076" y="2247674"/>
            <a:ext cx="6738825" cy="4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1"/>
          <p:cNvSpPr txBox="1"/>
          <p:nvPr>
            <p:ph type="title"/>
          </p:nvPr>
        </p:nvSpPr>
        <p:spPr>
          <a:xfrm>
            <a:off x="6054511" y="-206191"/>
            <a:ext cx="854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</a:t>
            </a:r>
            <a:r>
              <a:rPr lang="en-US"/>
              <a:t>роблема</a:t>
            </a:r>
            <a:endParaRPr/>
          </a:p>
        </p:txBody>
      </p:sp>
      <p:sp>
        <p:nvSpPr>
          <p:cNvPr id="923" name="Google Shape;923;p41"/>
          <p:cNvSpPr txBox="1"/>
          <p:nvPr/>
        </p:nvSpPr>
        <p:spPr>
          <a:xfrm>
            <a:off x="229566" y="600447"/>
            <a:ext cx="81375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как создать объект Дом.</a:t>
            </a:r>
            <a:r>
              <a:rPr lang="en-US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Чтобы построить стандартный дом, нужно поставить 4 стены, установить двери, вставить пару окон и положить крышу. Но что, если вы хотите дом побольше да посветлее, имеющий сад, бассейн и прочее добро?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24" name="Google Shape;924;p41"/>
          <p:cNvSpPr txBox="1"/>
          <p:nvPr/>
        </p:nvSpPr>
        <p:spPr>
          <a:xfrm>
            <a:off x="5481557" y="1748351"/>
            <a:ext cx="3879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highlight>
                  <a:srgbClr val="000000"/>
                </a:highlight>
              </a:rPr>
              <a:t>решение — расширить класс Дом, создав подклассы для всех комбинаций параметров дома.</a:t>
            </a:r>
            <a:endParaRPr sz="1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925" name="Google Shape;925;p41"/>
          <p:cNvSpPr txBox="1"/>
          <p:nvPr/>
        </p:nvSpPr>
        <p:spPr>
          <a:xfrm>
            <a:off x="354074" y="2102450"/>
            <a:ext cx="4318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Проблема— это громадное количество классов, которые вам придётся создать.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Каждый новый параметр, вроде цвета обоев или материала кровли, заставит вас создавать всё больше и больше классов для перечисления всех возможных вариантов.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8cf38693ef58926_6"/>
          <p:cNvSpPr txBox="1"/>
          <p:nvPr>
            <p:ph type="title"/>
          </p:nvPr>
        </p:nvSpPr>
        <p:spPr>
          <a:xfrm>
            <a:off x="-2002683" y="228600"/>
            <a:ext cx="8540700" cy="41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Зачем знать паттерны?</a:t>
            </a:r>
            <a:endParaRPr sz="3000"/>
          </a:p>
        </p:txBody>
      </p:sp>
      <p:sp>
        <p:nvSpPr>
          <p:cNvPr id="442" name="Google Shape;442;g38cf38693ef58926_6"/>
          <p:cNvSpPr txBox="1"/>
          <p:nvPr>
            <p:ph idx="1" type="body"/>
          </p:nvPr>
        </p:nvSpPr>
        <p:spPr>
          <a:xfrm>
            <a:off x="301650" y="1927800"/>
            <a:ext cx="8540700" cy="49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>
                <a:solidFill>
                  <a:schemeClr val="lt2"/>
                </a:solidFill>
              </a:rPr>
              <a:t>Проверенные решения</a:t>
            </a:r>
            <a:r>
              <a:rPr lang="en-US" sz="2400"/>
              <a:t>.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Вы тратите меньше времени, используя готовые решения, вместо повторного изобретения велосипеда.</a:t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>
                <a:solidFill>
                  <a:schemeClr val="lt2"/>
                </a:solidFill>
              </a:rPr>
              <a:t>Стандартизация кода.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Вы делаете меньше просчётов при проектировании, используя типовые унифицированные решения, так как все скрытые проблемы в них уже давно найдены.</a:t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>
                <a:solidFill>
                  <a:schemeClr val="lt2"/>
                </a:solidFill>
              </a:rPr>
              <a:t>Стандартизация кода.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Вы делаете меньше просчётов при проектировании, используя типовые унифицированные решения, так как все скрытые проблемы в них уже давно найдены.</a:t>
            </a:r>
            <a:endParaRPr sz="2400"/>
          </a:p>
        </p:txBody>
      </p:sp>
      <p:sp>
        <p:nvSpPr>
          <p:cNvPr id="443" name="Google Shape;443;g38cf38693ef58926_6"/>
          <p:cNvSpPr txBox="1"/>
          <p:nvPr/>
        </p:nvSpPr>
        <p:spPr>
          <a:xfrm>
            <a:off x="4571992" y="65550"/>
            <a:ext cx="4308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000000"/>
                </a:highlight>
              </a:rPr>
              <a:t>Вы можете вполне успешно работать, не зная ни одного паттерна.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444" name="Google Shape;444;g38cf38693ef58926_6"/>
          <p:cNvSpPr txBox="1"/>
          <p:nvPr/>
        </p:nvSpPr>
        <p:spPr>
          <a:xfrm>
            <a:off x="-342750" y="808350"/>
            <a:ext cx="9829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highlight>
                  <a:srgbClr val="000000"/>
                </a:highlight>
              </a:rPr>
              <a:t>осознанное владение инструментом как раз и отличает профессионала от любителя</a:t>
            </a:r>
            <a:endParaRPr sz="1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g6f29edab704b8e29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156" y="1714569"/>
            <a:ext cx="7325375" cy="46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6f29edab704b8e29_0"/>
          <p:cNvSpPr txBox="1"/>
          <p:nvPr/>
        </p:nvSpPr>
        <p:spPr>
          <a:xfrm>
            <a:off x="593838" y="280798"/>
            <a:ext cx="8262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можно создать гигантский конструктор Дома, принимающий уйму параметров для контроля над создаваемым продуктом.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US" sz="1600">
                <a:solidFill>
                  <a:srgbClr val="FFFFFF"/>
                </a:solidFill>
              </a:rPr>
              <a:t> это избавит вас от подклассов, </a:t>
            </a:r>
            <a:r>
              <a:rPr lang="en-US" sz="1600">
                <a:solidFill>
                  <a:schemeClr val="lt2"/>
                </a:solidFill>
              </a:rPr>
              <a:t>но приведёт к другой проблеме</a:t>
            </a:r>
            <a:r>
              <a:rPr lang="en-US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33" name="Google Shape;933;g6f29edab704b8e29_0"/>
          <p:cNvSpPr txBox="1"/>
          <p:nvPr/>
        </p:nvSpPr>
        <p:spPr>
          <a:xfrm>
            <a:off x="0" y="1614141"/>
            <a:ext cx="3000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Большая часть этих параметров будет простаивать, а вызовы конструктора будут выглядеть монструозно из-за длинного списка параметров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f29edab704b8e29_16"/>
          <p:cNvSpPr txBox="1"/>
          <p:nvPr>
            <p:ph idx="4294967295" type="title"/>
          </p:nvPr>
        </p:nvSpPr>
        <p:spPr>
          <a:xfrm>
            <a:off x="-3" y="-256625"/>
            <a:ext cx="32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Решение</a:t>
            </a:r>
            <a:endParaRPr/>
          </a:p>
        </p:txBody>
      </p:sp>
      <p:pic>
        <p:nvPicPr>
          <p:cNvPr id="940" name="Google Shape;940;g6f29edab704b8e29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027" y="2419946"/>
            <a:ext cx="6789526" cy="40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g6f29edab704b8e29_16"/>
          <p:cNvSpPr txBox="1"/>
          <p:nvPr/>
        </p:nvSpPr>
        <p:spPr>
          <a:xfrm>
            <a:off x="162450" y="607853"/>
            <a:ext cx="8819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Паттерн </a:t>
            </a:r>
            <a:r>
              <a:rPr lang="en-US" sz="2400">
                <a:solidFill>
                  <a:schemeClr val="lt2"/>
                </a:solidFill>
              </a:rPr>
              <a:t>Строитель</a:t>
            </a:r>
            <a:r>
              <a:rPr lang="en-US" sz="2400">
                <a:solidFill>
                  <a:srgbClr val="FFFFFF"/>
                </a:solidFill>
              </a:rPr>
              <a:t> предлагает вынести конструирование объекта за пределы его собственного класса, поручив это дело отдельным объектам, называемым строителями.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2" name="Google Shape;942;g6f29edab704b8e29_16"/>
          <p:cNvSpPr txBox="1"/>
          <p:nvPr/>
        </p:nvSpPr>
        <p:spPr>
          <a:xfrm>
            <a:off x="162450" y="4293524"/>
            <a:ext cx="3258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разбить процесс конструирования объекта на отдельные шаги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2"/>
          <p:cNvSpPr txBox="1"/>
          <p:nvPr>
            <p:ph idx="1" type="body"/>
          </p:nvPr>
        </p:nvSpPr>
        <p:spPr>
          <a:xfrm>
            <a:off x="301625" y="264205"/>
            <a:ext cx="85407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/>
              <a:t>один строитель делает стены из дерева и стекла, </a:t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/>
              <a:t>другой из камня и железа,</a:t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/>
              <a:t>третий из золота и бриллиантов.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49" name="Google Shape;9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043" y="1844675"/>
            <a:ext cx="8013557" cy="4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2"/>
          <p:cNvSpPr txBox="1"/>
          <p:nvPr/>
        </p:nvSpPr>
        <p:spPr>
          <a:xfrm>
            <a:off x="4029900" y="1025075"/>
            <a:ext cx="511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rgbClr val="FFFFFF"/>
                </a:solidFill>
              </a:rPr>
              <a:t>в первом случае вы получите обычный жилой дом,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rgbClr val="FFFFFF"/>
                </a:solidFill>
              </a:rPr>
              <a:t>во втором — маленькую крепость,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>
                <a:solidFill>
                  <a:srgbClr val="FFFFFF"/>
                </a:solidFill>
              </a:rPr>
              <a:t>в третьем — роскошное жилище.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g6f29edab704b8e29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84" y="1980382"/>
            <a:ext cx="7969825" cy="4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6f29edab704b8e29_26"/>
          <p:cNvSpPr txBox="1"/>
          <p:nvPr>
            <p:ph idx="4294967295" type="title"/>
          </p:nvPr>
        </p:nvSpPr>
        <p:spPr>
          <a:xfrm>
            <a:off x="-458271" y="-159494"/>
            <a:ext cx="32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Директор</a:t>
            </a:r>
            <a:endParaRPr sz="3000"/>
          </a:p>
        </p:txBody>
      </p:sp>
      <p:sp>
        <p:nvSpPr>
          <p:cNvPr id="958" name="Google Shape;958;g6f29edab704b8e29_26"/>
          <p:cNvSpPr txBox="1"/>
          <p:nvPr/>
        </p:nvSpPr>
        <p:spPr>
          <a:xfrm>
            <a:off x="1678202" y="767297"/>
            <a:ext cx="7465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выделить вызовы методов строителя в отдельный класс, называемый директором.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В этом случае директор будет задавать порядок шагов строительства, а строитель — выполнять их.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g6f29edab704b8e29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470" y="0"/>
            <a:ext cx="5436547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g6f29edab704b8e29_42"/>
          <p:cNvSpPr txBox="1"/>
          <p:nvPr/>
        </p:nvSpPr>
        <p:spPr>
          <a:xfrm>
            <a:off x="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Структура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3"/>
          <p:cNvSpPr txBox="1"/>
          <p:nvPr>
            <p:ph type="title"/>
          </p:nvPr>
        </p:nvSpPr>
        <p:spPr>
          <a:xfrm>
            <a:off x="301625" y="228600"/>
            <a:ext cx="854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2" name="Google Shape;972;p43"/>
          <p:cNvSpPr txBox="1"/>
          <p:nvPr>
            <p:ph idx="1" type="body"/>
          </p:nvPr>
        </p:nvSpPr>
        <p:spPr>
          <a:xfrm>
            <a:off x="301625" y="1600200"/>
            <a:ext cx="85407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3" name="Google Shape;9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462" y="3659187"/>
            <a:ext cx="4427537" cy="31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950" y="115887"/>
            <a:ext cx="6130926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43"/>
          <p:cNvSpPr txBox="1"/>
          <p:nvPr/>
        </p:nvSpPr>
        <p:spPr>
          <a:xfrm>
            <a:off x="128587" y="4184650"/>
            <a:ext cx="45720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Noto Sans Symbols"/>
              <a:buChar char="❑"/>
            </a:pPr>
            <a:r>
              <a:rPr b="0" i="1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Строитель</a:t>
            </a:r>
            <a:r>
              <a:rPr b="0" i="0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предоставляет методы для сборки частей объекта;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000"/>
              <a:buFont typeface="Noto Sans Symbols"/>
              <a:buChar char="❑"/>
            </a:pPr>
            <a:r>
              <a:rPr b="0" i="1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Распорядитель</a:t>
            </a:r>
            <a:r>
              <a:rPr b="0" i="0" lang="en-US" sz="2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определяет стратегию сборки (определяет порядок вызовов методов Строителя).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4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Строитель: варианты реализации</a:t>
            </a:r>
            <a:endParaRPr/>
          </a:p>
        </p:txBody>
      </p:sp>
      <p:sp>
        <p:nvSpPr>
          <p:cNvPr id="981" name="Google Shape;981;p44"/>
          <p:cNvSpPr txBox="1"/>
          <p:nvPr>
            <p:ph idx="1" type="body"/>
          </p:nvPr>
        </p:nvSpPr>
        <p:spPr>
          <a:xfrm>
            <a:off x="301625" y="1700212"/>
            <a:ext cx="8259762" cy="3017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5762" lvl="0" marL="385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Tahoma"/>
              <a:buAutoNum type="arabicPeriod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 практике часто обходятся без выделенного Распорядителя.</a:t>
            </a:r>
            <a:endParaRPr/>
          </a:p>
          <a:p>
            <a:pPr indent="-243522" lvl="0" marL="38576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Tahoma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5762" lvl="0" marL="38576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Tahoma"/>
              <a:buAutoNum type="arabicPeriod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Методы Строителя могут возвращать его же объект – применяется </a:t>
            </a:r>
            <a:r>
              <a:rPr b="0" i="1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текучий интерфейс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(fluent interface).</a:t>
            </a:r>
            <a:endParaRPr/>
          </a:p>
          <a:p>
            <a:pPr indent="-243522" lvl="0" marL="38576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Tahoma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5762" lvl="0" marL="38576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Tahoma"/>
              <a:buAutoNum type="arabicPeriod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 .NET методы Строителя могут быть реализованы в виде </a:t>
            </a:r>
            <a:r>
              <a:rPr b="0" i="1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методов расширения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для того объекта, который строится.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f29edab704b8e29_49"/>
          <p:cNvSpPr txBox="1"/>
          <p:nvPr>
            <p:ph type="title"/>
          </p:nvPr>
        </p:nvSpPr>
        <p:spPr>
          <a:xfrm>
            <a:off x="301625" y="228600"/>
            <a:ext cx="8540700" cy="73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Применимость</a:t>
            </a:r>
            <a:endParaRPr sz="3000"/>
          </a:p>
        </p:txBody>
      </p:sp>
      <p:sp>
        <p:nvSpPr>
          <p:cNvPr id="988" name="Google Shape;988;g6f29edab704b8e29_49"/>
          <p:cNvSpPr txBox="1"/>
          <p:nvPr>
            <p:ph idx="1" type="body"/>
          </p:nvPr>
        </p:nvSpPr>
        <p:spPr>
          <a:xfrm>
            <a:off x="301625" y="1600200"/>
            <a:ext cx="8540700" cy="44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Когда вы хотите избавиться от «телескопического конструктора».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больше не нужно пытаться «запихнуть» в конструктор все возможные опции продукта.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Когда ваш код должен создавать разные представления какого-то объекта. Например, деревянные и железобетонные дома.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►"/>
            </a:pPr>
            <a:r>
              <a:rPr lang="en-US" sz="2400"/>
              <a:t>Когда вам нужно собирать сложные составные объекты, например, деревья Компоновщика.</a:t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g6f29edab704b8e29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19" y="1309153"/>
            <a:ext cx="8201549" cy="32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g6f29edab704b8e29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00413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6f29edab704b8e29_55"/>
          <p:cNvPicPr preferRelativeResize="0"/>
          <p:nvPr/>
        </p:nvPicPr>
        <p:blipFill rotWithShape="1">
          <a:blip r:embed="rId4">
            <a:alphaModFix/>
          </a:blip>
          <a:srcRect b="0" l="6375" r="0" t="0"/>
          <a:stretch/>
        </p:blipFill>
        <p:spPr>
          <a:xfrm>
            <a:off x="4827200" y="2737400"/>
            <a:ext cx="4580274" cy="39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Последствия</a:t>
            </a:r>
            <a:endParaRPr/>
          </a:p>
        </p:txBody>
      </p:sp>
      <p:sp>
        <p:nvSpPr>
          <p:cNvPr id="451" name="Google Shape;451;p5"/>
          <p:cNvSpPr txBox="1"/>
          <p:nvPr>
            <p:ph idx="1" type="body"/>
          </p:nvPr>
        </p:nvSpPr>
        <p:spPr>
          <a:xfrm>
            <a:off x="301625" y="1125537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Бездумное применение паттернов («шаблонное мышление»  и усложнение).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1CADE4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Программист сам выделяет некоторые шаблоны из своего кода (а для этого нужен опыт).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2" name="Google Shape;452;p5"/>
          <p:cNvSpPr txBox="1"/>
          <p:nvPr/>
        </p:nvSpPr>
        <p:spPr>
          <a:xfrm>
            <a:off x="1052512" y="3376612"/>
            <a:ext cx="7038975" cy="92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KISS (Keep It Simple, Stupid) - сохранять код программы по возможности простым и ясным -  упрощение  кода программы.</a:t>
            </a:r>
            <a:endParaRPr/>
          </a:p>
        </p:txBody>
      </p:sp>
      <p:sp>
        <p:nvSpPr>
          <p:cNvPr id="453" name="Google Shape;453;p5"/>
          <p:cNvSpPr txBox="1"/>
          <p:nvPr/>
        </p:nvSpPr>
        <p:spPr>
          <a:xfrm>
            <a:off x="2179637" y="2420937"/>
            <a:ext cx="6696075" cy="646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</a:pPr>
            <a:r>
              <a:rPr b="0" i="0" lang="en-US" sz="1800" u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Если у тебя в руках молоток, то все предметы вокруг начинают напоминать гвозди.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g6f29edab704b8e29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918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g6f29edab704b8e29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654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g6f29edab704b8e29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4043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6f29edab704b8e29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100" y="4978750"/>
            <a:ext cx="3000900" cy="17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5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6" name="Google Shape;1026;p45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7" name="Google Shape;1027;p45"/>
          <p:cNvSpPr txBox="1"/>
          <p:nvPr/>
        </p:nvSpPr>
        <p:spPr>
          <a:xfrm>
            <a:off x="0" y="0"/>
            <a:ext cx="6102350" cy="2308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IPageBuilder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BuildHeader(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BuildMenu(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menuItems);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BuildPost(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post);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BuildFooter(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footer);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GetResult();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  <p:sp>
        <p:nvSpPr>
          <p:cNvPr id="1028" name="Google Shape;1028;p45"/>
          <p:cNvSpPr txBox="1"/>
          <p:nvPr/>
        </p:nvSpPr>
        <p:spPr>
          <a:xfrm>
            <a:off x="468312" y="2282825"/>
            <a:ext cx="8496300" cy="4524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PageBuilder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IPageBuilder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_page =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.Empty;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BuildHeader(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 _page += header + Environment.NewLine;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BuildMenu(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menuItems)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_page += menuItems + Environment.NewLine;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BuildPost(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post)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_page += post + Environment.NewLine;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BuildFooter(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footer)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_page += footer + Environment.NewLine;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GetResult()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_page;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6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4" name="Google Shape;1034;p46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5" name="Google Shape;1035;p46"/>
          <p:cNvSpPr txBox="1"/>
          <p:nvPr/>
        </p:nvSpPr>
        <p:spPr>
          <a:xfrm>
            <a:off x="273050" y="203200"/>
            <a:ext cx="8569325" cy="5908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PrintPageBuilder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IPageBuilder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_page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.Empty;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BuildHeader(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BuildMenu(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menuItems)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BuildPost(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post)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{_page += post + Environment.NewLine;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BuildFooter(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footer)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GetResult()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_page;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7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1" name="Google Shape;1041;p47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2" name="Google Shape;1042;p47"/>
          <p:cNvSpPr txBox="1"/>
          <p:nvPr/>
        </p:nvSpPr>
        <p:spPr>
          <a:xfrm>
            <a:off x="301625" y="115887"/>
            <a:ext cx="8842375" cy="6926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PageDirector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IPageBuilder _builder;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PageDirector(IPageBuilder builder)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    _builder = builder;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BuildPage(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_builder.BuildHeader(GetHeader(pageId));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_builder.BuildMenu(GetMenuItems(pageId));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(var post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GetPosts(pageId))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_builder.BuildPost(post);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_builder.BuildFooter(GetFooter(pageId));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_builder.GetResult();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ahoma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GetHeader(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реализация упрощена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"Header of page "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pageId;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GetMenuItems(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реализация упрощена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"Menu"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IEnumerable&lt;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GetPosts(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реализация упрощена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{</a:t>
            </a:r>
            <a:r>
              <a:rPr b="0" i="0" lang="en-US" sz="12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"Post 1"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2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"Post 2"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GetFooter(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   </a:t>
            </a:r>
            <a:r>
              <a:rPr b="0" i="0" lang="en-US" sz="12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реализация упрощена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2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"Footer of page "</a:t>
            </a: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pageId;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olas"/>
              <a:buNone/>
            </a:pPr>
            <a:r>
              <a:rPr b="0" i="0" lang="en-US" sz="12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8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8" name="Google Shape;1048;p48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9" name="Google Shape;1049;p48"/>
          <p:cNvSpPr txBox="1"/>
          <p:nvPr/>
        </p:nvSpPr>
        <p:spPr>
          <a:xfrm>
            <a:off x="107950" y="692150"/>
            <a:ext cx="8856662" cy="20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вариант</a:t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//var pageBuilder = new PrintPageBuilder();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pageBuilder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PageBuilder();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pageDirector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PageDirector(pageBuilder);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 = pageDirector.BuildPage(123);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WriteLine(page);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9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упрощённая реализация строителя + текучий интерфейс</a:t>
            </a:r>
            <a:endParaRPr/>
          </a:p>
        </p:txBody>
      </p:sp>
      <p:sp>
        <p:nvSpPr>
          <p:cNvPr id="1056" name="Google Shape;1056;p49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7" name="Google Shape;1057;p49"/>
          <p:cNvSpPr txBox="1"/>
          <p:nvPr/>
        </p:nvSpPr>
        <p:spPr>
          <a:xfrm>
            <a:off x="179387" y="1720850"/>
            <a:ext cx="6678612" cy="2308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IPageBuilder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IPageBuilder BuildHeader(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IPageBuilder BuildMenu(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menuItems);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IPageBuilder BuildPost(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post);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IPageBuilder BuildFooter(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footer);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GetResult();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0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3" name="Google Shape;1063;p50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4" name="Google Shape;1064;p50"/>
          <p:cNvSpPr txBox="1"/>
          <p:nvPr/>
        </p:nvSpPr>
        <p:spPr>
          <a:xfrm>
            <a:off x="107950" y="-22225"/>
            <a:ext cx="8734425" cy="7232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rPr>
              <a:t>PageBuilder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IPageBuilder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_page =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.Empty;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IPageBuilder BuildHeader(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header)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_page += header + Environment.NewLine;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IPageBuilder BuildMenu(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menuItems)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_page += menuItems + Environment.NewLine;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IPageBuilder BuildPost(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post)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  _page += post + Environment.NewLine;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IPageBuilder BuildFooter(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footer)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_page += footer + Environment.NewLine;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GetResult()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  </a:t>
            </a:r>
            <a:r>
              <a:rPr b="0" i="0" lang="en-US" sz="16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_page;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nsolas"/>
              <a:buNone/>
            </a:pPr>
            <a:r>
              <a:rPr b="0" i="0" lang="en-US" sz="1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1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0" name="Google Shape;1070;p51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1" name="Google Shape;1071;p51"/>
          <p:cNvSpPr txBox="1"/>
          <p:nvPr/>
        </p:nvSpPr>
        <p:spPr>
          <a:xfrm>
            <a:off x="266700" y="771525"/>
            <a:ext cx="8337550" cy="2308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pageBuilder =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PageBuilder();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800" u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page = pageBuilder.BuildHeader(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"Header of page"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.BuildMenu(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"Menu"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.BuildPost(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"Post 1"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.BuildPost(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"Post 2"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.BuildFooter(</a:t>
            </a:r>
            <a:r>
              <a:rPr b="0" i="0" lang="en-US" sz="1800" u="non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"(c) 2020"</a:t>
            </a: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.GetResult();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b="0" i="0" lang="en-US" sz="1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WriteLine(page);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"/>
          <p:cNvSpPr txBox="1"/>
          <p:nvPr>
            <p:ph type="title"/>
          </p:nvPr>
        </p:nvSpPr>
        <p:spPr>
          <a:xfrm>
            <a:off x="-973137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История паттернов проектирования</a:t>
            </a:r>
            <a:endParaRPr/>
          </a:p>
        </p:txBody>
      </p:sp>
      <p:sp>
        <p:nvSpPr>
          <p:cNvPr id="460" name="Google Shape;460;p6"/>
          <p:cNvSpPr txBox="1"/>
          <p:nvPr>
            <p:ph idx="1" type="body"/>
          </p:nvPr>
        </p:nvSpPr>
        <p:spPr>
          <a:xfrm>
            <a:off x="468312" y="2333625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1987 год: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Кент Бек и Уорд Каннингем использовали идеи Александера и разработали несколько паттернов на языке Smalltalk.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1991 год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диссертация Эриха Гаммы о переносимости методики Александера на разработку программ.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1994 год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«</a:t>
            </a:r>
            <a:r>
              <a:rPr b="0" i="1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Design Patterns: Elements of Reusable Object-Oriented Software»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(Гамма, Хелм, Джонсон, Влиссидес- GoF). Описание </a:t>
            </a: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23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паттернов в трёх группах.</a:t>
            </a:r>
            <a:endParaRPr/>
          </a:p>
        </p:txBody>
      </p:sp>
      <p:pic>
        <p:nvPicPr>
          <p:cNvPr id="461" name="Google Shape;4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6887" y="228600"/>
            <a:ext cx="1925637" cy="291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2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Строитель – примеры в .NET</a:t>
            </a:r>
            <a:endParaRPr/>
          </a:p>
        </p:txBody>
      </p:sp>
      <p:sp>
        <p:nvSpPr>
          <p:cNvPr id="1077" name="Google Shape;1077;p52"/>
          <p:cNvSpPr txBox="1"/>
          <p:nvPr>
            <p:ph idx="1" type="body"/>
          </p:nvPr>
        </p:nvSpPr>
        <p:spPr>
          <a:xfrm>
            <a:off x="301625" y="1557337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DbCommandBuilder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и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DbConnectionStringBuilder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из ADO.NET.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ADE4"/>
              </a:buClr>
              <a:buSzPts val="1920"/>
              <a:buFont typeface="Arial"/>
              <a:buChar char="►"/>
            </a:pP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2. Классы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Reflection.Emit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ModuleBuilder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TypeBuilder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0" lang="en-US" sz="2100" u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MethodBuilder</a:t>
            </a:r>
            <a:r>
              <a:rPr b="0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3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3" name="Google Shape;1083;p53"/>
          <p:cNvSpPr txBox="1"/>
          <p:nvPr>
            <p:ph idx="1" type="body"/>
          </p:nvPr>
        </p:nvSpPr>
        <p:spPr>
          <a:xfrm>
            <a:off x="301625" y="8001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1" lang="en-US" sz="3200" u="sng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Применимость</a:t>
            </a:r>
            <a:endParaRPr/>
          </a:p>
          <a:p>
            <a:pPr indent="-18034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алгоритм создания сложного объекта не должен зависеть от того, из каких частей состоит объект и как они стыкуются между собой;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процесс конструирования должен обеспечиваться различные представления конструируемого объекта.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 избавиться от «телескопического конструктора».</a:t>
            </a:r>
            <a:endParaRPr/>
          </a:p>
          <a:p>
            <a:pPr indent="-18034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4"/>
          <p:cNvSpPr txBox="1"/>
          <p:nvPr>
            <p:ph idx="1" type="body"/>
          </p:nvPr>
        </p:nvSpPr>
        <p:spPr>
          <a:xfrm>
            <a:off x="301625" y="697125"/>
            <a:ext cx="8540700" cy="4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sng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Достоинства паттерна Builder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Возможность контролировать процесс создания сложного продукта.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Возможность получения разных представлений некоторых данных.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rPr b="0" i="0" lang="en-US" sz="3200" u="sng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Недостатки паттерна Builder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ConcreteBuilder и создаваемый им продукт жестко связаны между собой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Char char="►"/>
            </a:pPr>
            <a:r>
              <a:rPr b="0" i="0" lang="en-US" sz="32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Усложняет код программы из-за введения дополнительных классов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5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ahoma"/>
              <a:buNone/>
            </a:pPr>
            <a:r>
              <a:rPr b="0" i="0" lang="en-US" sz="4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Прототип (Prototype)</a:t>
            </a:r>
            <a:endParaRPr/>
          </a:p>
        </p:txBody>
      </p:sp>
      <p:sp>
        <p:nvSpPr>
          <p:cNvPr id="1095" name="Google Shape;1095;p55"/>
          <p:cNvSpPr txBox="1"/>
          <p:nvPr>
            <p:ph idx="1" type="body"/>
          </p:nvPr>
        </p:nvSpPr>
        <p:spPr>
          <a:xfrm>
            <a:off x="107950" y="13716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Назначение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описывает способ построения новых объектов путём клонирования существующих объектов.</a:t>
            </a:r>
            <a:endParaRPr/>
          </a:p>
          <a:p>
            <a:pPr indent="-20066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Обычно объект создаётся вызовом конструктора. Если же используется Прототип, то клиент применяет метод клонирования, описанный в интерфейсе или базовом классе. (</a:t>
            </a:r>
            <a:r>
              <a:rPr b="1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При этом реальный класс объекта может быть клиенту неизвестен.</a:t>
            </a: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CADE4"/>
              </a:buClr>
              <a:buSzPts val="2240"/>
              <a:buFont typeface="Arial"/>
              <a:buChar char="►"/>
            </a:pPr>
            <a:r>
              <a:rPr b="0" i="0" lang="en-US" sz="2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Деление клеток</a:t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066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24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96" name="Google Shape;109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9487" y="263525"/>
            <a:ext cx="1511300" cy="13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d363979206dae1b_0"/>
          <p:cNvSpPr txBox="1"/>
          <p:nvPr>
            <p:ph type="title"/>
          </p:nvPr>
        </p:nvSpPr>
        <p:spPr>
          <a:xfrm>
            <a:off x="301625" y="228600"/>
            <a:ext cx="3082200" cy="40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Проблема</a:t>
            </a:r>
            <a:endParaRPr/>
          </a:p>
        </p:txBody>
      </p:sp>
      <p:pic>
        <p:nvPicPr>
          <p:cNvPr id="1103" name="Google Shape;1103;g3d363979206dae1b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670" y="1860499"/>
            <a:ext cx="5379756" cy="29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3d363979206dae1b_0"/>
          <p:cNvSpPr txBox="1"/>
          <p:nvPr/>
        </p:nvSpPr>
        <p:spPr>
          <a:xfrm>
            <a:off x="3949182" y="231900"/>
            <a:ext cx="5901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есть объект, который нужно скопировать. Как это сделать?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5" name="Google Shape;1105;g3d363979206dae1b_0"/>
          <p:cNvSpPr txBox="1"/>
          <p:nvPr/>
        </p:nvSpPr>
        <p:spPr>
          <a:xfrm>
            <a:off x="342725" y="1040900"/>
            <a:ext cx="4229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Нужно создать пустой объект такого же класса, а затем поочерёдно скопировать значения всех полей из старого объекта в новый.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106" name="Google Shape;1106;g3d363979206dae1b_0"/>
          <p:cNvSpPr txBox="1"/>
          <p:nvPr/>
        </p:nvSpPr>
        <p:spPr>
          <a:xfrm>
            <a:off x="342725" y="4997475"/>
            <a:ext cx="553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нюанс. Не каждый объект удастся скопировать таким образом, ведь часть его состояния может быть приватной, а значит — недоступной для остального кода программы.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107" name="Google Shape;1107;g3d363979206dae1b_0"/>
          <p:cNvSpPr txBox="1"/>
          <p:nvPr/>
        </p:nvSpPr>
        <p:spPr>
          <a:xfrm>
            <a:off x="342725" y="6060661"/>
            <a:ext cx="3000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Копирующий код станет зависим от классов копируемых объектов.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6"/>
          <p:cNvSpPr txBox="1"/>
          <p:nvPr>
            <p:ph type="title"/>
          </p:nvPr>
        </p:nvSpPr>
        <p:spPr>
          <a:xfrm>
            <a:off x="301625" y="228600"/>
            <a:ext cx="29583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Решение</a:t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4" name="Google Shape;1114;p56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5" name="Google Shape;11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25" y="2229728"/>
            <a:ext cx="5816926" cy="43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56"/>
          <p:cNvSpPr txBox="1"/>
          <p:nvPr/>
        </p:nvSpPr>
        <p:spPr>
          <a:xfrm flipH="1" rot="-225">
            <a:off x="3874041" y="189892"/>
            <a:ext cx="45861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PT Sans"/>
              <a:buNone/>
            </a:pPr>
            <a:r>
              <a:rPr b="0" i="0" lang="en-US" sz="1800" u="none">
                <a:solidFill>
                  <a:srgbClr val="444444"/>
                </a:solidFill>
                <a:latin typeface="PT Sans"/>
                <a:ea typeface="PT Sans"/>
                <a:cs typeface="PT Sans"/>
                <a:sym typeface="PT Sans"/>
              </a:rPr>
              <a:t>Паттерн Прототип поручает создание копий самим копируемым объектам. Он вводит общий интерфейс для всех объектов, поддерживающих клонирование. Это позволяет копировать объекты, не привязываясь к их конкретным классам. Обычно такой интерфейс имеет всего один метод</a:t>
            </a:r>
            <a:r>
              <a:rPr b="0" i="0" lang="en-US" sz="1800" u="none">
                <a:solidFill>
                  <a:srgbClr val="444444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b="0" i="0" lang="en-US" sz="1800" u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b="0" i="0" lang="en-US" sz="1800" u="none">
                <a:solidFill>
                  <a:srgbClr val="444444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d363979206dae1b_14"/>
          <p:cNvSpPr txBox="1"/>
          <p:nvPr>
            <p:ph type="title"/>
          </p:nvPr>
        </p:nvSpPr>
        <p:spPr>
          <a:xfrm>
            <a:off x="301625" y="228600"/>
            <a:ext cx="8540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Аналогия из жизни</a:t>
            </a:r>
            <a:endParaRPr/>
          </a:p>
        </p:txBody>
      </p:sp>
      <p:sp>
        <p:nvSpPr>
          <p:cNvPr id="1123" name="Google Shape;1123;g3d363979206dae1b_14"/>
          <p:cNvSpPr txBox="1"/>
          <p:nvPr>
            <p:ph idx="1" type="body"/>
          </p:nvPr>
        </p:nvSpPr>
        <p:spPr>
          <a:xfrm>
            <a:off x="-25" y="4886594"/>
            <a:ext cx="9144000" cy="37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После митозного деления клеток образуются две совершенно идентичные клетки. Оригинальная клетка отыгрывает роль прототипа, принимая активное участие в создании нового объекта.</a:t>
            </a:r>
            <a:endParaRPr sz="2400"/>
          </a:p>
        </p:txBody>
      </p:sp>
      <p:pic>
        <p:nvPicPr>
          <p:cNvPr id="1124" name="Google Shape;1124;g3d363979206dae1b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75" y="1371600"/>
            <a:ext cx="6745350" cy="33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7"/>
          <p:cNvSpPr txBox="1"/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Структура</a:t>
            </a:r>
            <a:endParaRPr sz="4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0" name="Google Shape;1130;p57"/>
          <p:cNvSpPr txBox="1"/>
          <p:nvPr>
            <p:ph idx="1"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34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6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31" name="Google Shape;11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125" y="1279750"/>
            <a:ext cx="6638649" cy="532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d363979206dae1b_22"/>
          <p:cNvSpPr txBox="1"/>
          <p:nvPr>
            <p:ph type="title"/>
          </p:nvPr>
        </p:nvSpPr>
        <p:spPr>
          <a:xfrm>
            <a:off x="301650" y="111465"/>
            <a:ext cx="8540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Реализация с общим хранилищем прототипов</a:t>
            </a:r>
            <a:endParaRPr/>
          </a:p>
        </p:txBody>
      </p:sp>
      <p:pic>
        <p:nvPicPr>
          <p:cNvPr id="1138" name="Google Shape;1138;g3d363979206dae1b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371600"/>
            <a:ext cx="6046386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d363979206dae1b_29"/>
          <p:cNvSpPr txBox="1"/>
          <p:nvPr>
            <p:ph type="title"/>
          </p:nvPr>
        </p:nvSpPr>
        <p:spPr>
          <a:xfrm>
            <a:off x="0" y="0"/>
            <a:ext cx="2958300" cy="11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Псевдокод</a:t>
            </a:r>
            <a:endParaRPr/>
          </a:p>
        </p:txBody>
      </p:sp>
      <p:sp>
        <p:nvSpPr>
          <p:cNvPr id="1145" name="Google Shape;1145;g3d363979206dae1b_29"/>
          <p:cNvSpPr txBox="1"/>
          <p:nvPr>
            <p:ph idx="1" type="body"/>
          </p:nvPr>
        </p:nvSpPr>
        <p:spPr>
          <a:xfrm>
            <a:off x="301625" y="1600200"/>
            <a:ext cx="2958300" cy="264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Прототип позволяет производить точные копии объектов геометрических фигур, не привязываясь к их классам.</a:t>
            </a:r>
            <a:endParaRPr/>
          </a:p>
        </p:txBody>
      </p:sp>
      <p:pic>
        <p:nvPicPr>
          <p:cNvPr id="1146" name="Google Shape;1146;g3d363979206dae1b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902" y="706800"/>
            <a:ext cx="5614091" cy="544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g3d363979206dae1b_29"/>
          <p:cNvSpPr txBox="1"/>
          <p:nvPr/>
        </p:nvSpPr>
        <p:spPr>
          <a:xfrm>
            <a:off x="3072000" y="3054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Все фигуры реализуют интерфейс клонирования и предоставляют метод для воспроизводства самой себя.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148" name="Google Shape;1148;g3d363979206dae1b_29"/>
          <p:cNvSpPr txBox="1"/>
          <p:nvPr/>
        </p:nvSpPr>
        <p:spPr>
          <a:xfrm flipH="1">
            <a:off x="3072150" y="2197500"/>
            <a:ext cx="2657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</a:rPr>
              <a:t>Подклассы используют метод клонирования родителя, а затем копируют собственные поля в получившийся объект.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ass">
  <a:themeElements>
    <a:clrScheme name="Compass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2004-09-23T08:41:44Z</dcterms:created>
  <dc:creator>pnv</dc:creator>
</cp:coreProperties>
</file>